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5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6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7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8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9.xml" ContentType="application/vnd.openxmlformats-officedocument.theme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0" r:id="rId2"/>
    <p:sldMasterId id="2147483673" r:id="rId3"/>
    <p:sldMasterId id="2147483685" r:id="rId4"/>
    <p:sldMasterId id="2147483688" r:id="rId5"/>
    <p:sldMasterId id="2147483700" r:id="rId6"/>
    <p:sldMasterId id="2147483714" r:id="rId7"/>
    <p:sldMasterId id="2147483729" r:id="rId8"/>
    <p:sldMasterId id="2147483741" r:id="rId9"/>
    <p:sldMasterId id="2147483750" r:id="rId10"/>
  </p:sldMasterIdLst>
  <p:notesMasterIdLst>
    <p:notesMasterId r:id="rId27"/>
  </p:notesMasterIdLst>
  <p:sldIdLst>
    <p:sldId id="256" r:id="rId11"/>
    <p:sldId id="1289" r:id="rId12"/>
    <p:sldId id="257" r:id="rId13"/>
    <p:sldId id="1290" r:id="rId14"/>
    <p:sldId id="4285" r:id="rId15"/>
    <p:sldId id="4286" r:id="rId16"/>
    <p:sldId id="4287" r:id="rId17"/>
    <p:sldId id="1717" r:id="rId18"/>
    <p:sldId id="1720" r:id="rId19"/>
    <p:sldId id="1715" r:id="rId20"/>
    <p:sldId id="1706" r:id="rId21"/>
    <p:sldId id="4288" r:id="rId22"/>
    <p:sldId id="496" r:id="rId23"/>
    <p:sldId id="1282" r:id="rId24"/>
    <p:sldId id="284" r:id="rId25"/>
    <p:sldId id="511" r:id="rId26"/>
  </p:sldIdLst>
  <p:sldSz cx="14630400" cy="8229600"/>
  <p:notesSz cx="8229600" cy="14630400"/>
  <p:embeddedFontLst>
    <p:embeddedFont>
      <p:font typeface="Aharoni" panose="02010803020104030203" pitchFamily="2" charset="-79"/>
      <p:bold r:id="rId28"/>
    </p:embeddedFont>
    <p:embeddedFont>
      <p:font typeface="Black Ops One" panose="02000000000000000000" pitchFamily="2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Cinzel Black" panose="00000A00000000000000" pitchFamily="2" charset="0"/>
      <p:bold r:id="rId36"/>
    </p:embeddedFont>
    <p:embeddedFont>
      <p:font typeface="Consolas" panose="020B0609020204030204" pitchFamily="49" charset="0"/>
      <p:regular r:id="rId37"/>
      <p:bold r:id="rId38"/>
      <p:italic r:id="rId39"/>
      <p:boldItalic r:id="rId40"/>
    </p:embeddedFont>
    <p:embeddedFont>
      <p:font typeface="Lato" panose="020F0502020204030203" pitchFamily="34" charset="0"/>
      <p:regular r:id="rId41"/>
      <p:bold r:id="rId42"/>
      <p:italic r:id="rId43"/>
      <p:boldItalic r:id="rId44"/>
    </p:embeddedFont>
    <p:embeddedFont>
      <p:font typeface="Lora" pitchFamily="2" charset="0"/>
      <p:regular r:id="rId45"/>
      <p:bold r:id="rId46"/>
      <p:italic r:id="rId47"/>
      <p:boldItalic r:id="rId48"/>
    </p:embeddedFont>
    <p:embeddedFont>
      <p:font typeface="Merriweather Bold" panose="020B0604020202020204" charset="0"/>
      <p:bold r:id="rId49"/>
    </p:embeddedFont>
    <p:embeddedFont>
      <p:font typeface="Montserrat Bold" panose="020B0604020202020204" charset="0"/>
      <p:bold r:id="rId50"/>
    </p:embeddedFont>
    <p:embeddedFont>
      <p:font typeface="Nunito Semi Bold" panose="020B0604020202020204" charset="0"/>
      <p:regular r:id="rId51"/>
    </p:embeddedFont>
    <p:embeddedFont>
      <p:font typeface="Open Sans" panose="020B0606030504020204" pitchFamily="34" charset="0"/>
      <p:regular r:id="rId52"/>
      <p:bold r:id="rId53"/>
      <p:italic r:id="rId54"/>
      <p:boldItalic r:id="rId55"/>
    </p:embeddedFont>
    <p:embeddedFont>
      <p:font typeface="PT Sans" panose="020B0503020203020204" pitchFamily="34" charset="0"/>
      <p:regular r:id="rId56"/>
      <p:bold r:id="rId57"/>
      <p:italic r:id="rId58"/>
      <p:boldItalic r:id="rId59"/>
    </p:embeddedFont>
    <p:embeddedFont>
      <p:font typeface="PT Sans Bold" panose="020B0703020203020204" charset="0"/>
      <p:bold r:id="rId60"/>
    </p:embeddedFont>
    <p:embeddedFont>
      <p:font typeface="Roboto" panose="02000000000000000000" pitchFamily="2" charset="0"/>
      <p:bold r:id="rId61"/>
    </p:embeddedFont>
    <p:embeddedFont>
      <p:font typeface="Roboto Light" panose="02000000000000000000" pitchFamily="2" charset="0"/>
      <p:regular r:id="rId62"/>
    </p:embeddedFont>
    <p:embeddedFont>
      <p:font typeface="Russo One" panose="02000503050000020004" pitchFamily="2" charset="0"/>
      <p:regular r:id="rId63"/>
    </p:embeddedFont>
    <p:embeddedFont>
      <p:font typeface="Sitka Text" pitchFamily="2" charset="0"/>
      <p:regular r:id="rId64"/>
      <p:bold r:id="rId65"/>
      <p:italic r:id="rId66"/>
      <p:boldItalic r:id="rId67"/>
    </p:embeddedFont>
    <p:embeddedFont>
      <p:font typeface="Tw Cen MT" panose="020B0602020104020603" pitchFamily="34" charset="0"/>
      <p:regular r:id="rId68"/>
      <p:bold r:id="rId69"/>
      <p:italic r:id="rId70"/>
      <p:boldItalic r:id="rId7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881"/>
    <a:srgbClr val="02BBD6"/>
    <a:srgbClr val="5151AB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6.xml"/><Relationship Id="rId21" Type="http://schemas.openxmlformats.org/officeDocument/2006/relationships/slide" Target="slides/slide11.xml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63" Type="http://schemas.openxmlformats.org/officeDocument/2006/relationships/font" Target="fonts/font36.fntdata"/><Relationship Id="rId68" Type="http://schemas.openxmlformats.org/officeDocument/2006/relationships/font" Target="fonts/font4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font" Target="fonts/font2.fntdata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font" Target="fonts/font31.fntdata"/><Relationship Id="rId66" Type="http://schemas.openxmlformats.org/officeDocument/2006/relationships/font" Target="fonts/font39.fntdata"/><Relationship Id="rId7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61" Type="http://schemas.openxmlformats.org/officeDocument/2006/relationships/font" Target="fonts/font34.fntdata"/><Relationship Id="rId19" Type="http://schemas.openxmlformats.org/officeDocument/2006/relationships/slide" Target="slides/slide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font" Target="fonts/font29.fntdata"/><Relationship Id="rId64" Type="http://schemas.openxmlformats.org/officeDocument/2006/relationships/font" Target="fonts/font37.fntdata"/><Relationship Id="rId69" Type="http://schemas.openxmlformats.org/officeDocument/2006/relationships/font" Target="fonts/font42.fntdata"/><Relationship Id="rId8" Type="http://schemas.openxmlformats.org/officeDocument/2006/relationships/slideMaster" Target="slideMasters/slideMaster8.xml"/><Relationship Id="rId51" Type="http://schemas.openxmlformats.org/officeDocument/2006/relationships/font" Target="fonts/font24.fntdata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font" Target="fonts/font32.fntdata"/><Relationship Id="rId67" Type="http://schemas.openxmlformats.org/officeDocument/2006/relationships/font" Target="fonts/font40.fntdata"/><Relationship Id="rId20" Type="http://schemas.openxmlformats.org/officeDocument/2006/relationships/slide" Target="slides/slide10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62" Type="http://schemas.openxmlformats.org/officeDocument/2006/relationships/font" Target="fonts/font35.fntdata"/><Relationship Id="rId70" Type="http://schemas.openxmlformats.org/officeDocument/2006/relationships/font" Target="fonts/font43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font" Target="fonts/font30.fntdata"/><Relationship Id="rId10" Type="http://schemas.openxmlformats.org/officeDocument/2006/relationships/slideMaster" Target="slideMasters/slideMaster10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openxmlformats.org/officeDocument/2006/relationships/font" Target="fonts/font33.fntdata"/><Relationship Id="rId65" Type="http://schemas.openxmlformats.org/officeDocument/2006/relationships/font" Target="fonts/font38.fntdata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39" Type="http://schemas.openxmlformats.org/officeDocument/2006/relationships/font" Target="fonts/font12.fntdata"/><Relationship Id="rId34" Type="http://schemas.openxmlformats.org/officeDocument/2006/relationships/font" Target="fonts/font7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7" Type="http://schemas.openxmlformats.org/officeDocument/2006/relationships/slideMaster" Target="slideMasters/slideMaster7.xml"/><Relationship Id="rId71" Type="http://schemas.openxmlformats.org/officeDocument/2006/relationships/font" Target="fonts/font44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957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YTO3xs06fU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FFCDE0-F5D5-B54D-83E1-08C9CC72E67F}" type="slidenum">
              <a:rPr kumimoji="1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320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https://unsplash.com/photos/SYTO3xs06fU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C497407-B638-486B-95E0-49CDA34EEF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1647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FFCDE0-F5D5-B54D-83E1-08C9CC72E67F}" type="slidenum">
              <a:rPr kumimoji="1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779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0B1311-5EBF-531F-D588-8AF9DBD37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B2F8A0-D2A0-D2C7-D224-9D83C4D19C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DAB64A-6D52-BB33-D200-370992EE11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37EA8-66C4-C8F8-B5A4-3FF6DC46E2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5006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4385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7D2F9E-D167-4ED3-83EC-AE46EA34BEC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96818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ED772D-F6A8-4FFA-B1BA-5ABE15D89EF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7133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3.png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0974A92-44C7-BC4B-B3E5-58DD65EAB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CB24D3F-29B4-4349-A2BF-ABFDE6D04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820CC0-0557-084C-9AF8-0CCA3E48F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5485153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FCCAAD-65BA-5840-A5F3-6937EDEE2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E5B176-6A58-5D44-8799-B66D62561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28CE013-1DD0-A74E-9C9D-2B08F449D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598936D-BE0B-524B-AE6F-DD3156E89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C55E938-7723-354A-996B-983A801ED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C61E3BC-4B3D-9E4B-A9CC-5F93C3821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6229889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09182B-E0ED-B141-A7E5-2CA829069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A5F3796-4D58-AE40-85AF-846B0C5008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B70476F-81BE-5745-843C-4C2DCBB47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5A93F5-8495-0E46-9DAB-6E8A4320A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B9C302A-CE2B-7D4D-A61F-1E11CBCDE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CC06866-83C7-5C47-9A29-000DF7B25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0794210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F935BA-98C2-0A4E-881F-4B37F0017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625C5F0-1CFD-6649-B6B8-BA24517EB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004882-DF61-144C-B9CE-D3B46B3FD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B2C0A4-99D8-CD42-A7DF-AC35BF9F7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5D7445-2C53-A848-A816-47AAE6288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2681888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2834A3E-BB96-FD48-8971-611A184B4D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A3D5EAA-3B45-174E-B4EF-F2C3BA868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1C099F-606E-2749-9564-A01D996F2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9CB09A-82E2-3F4C-AEA4-ED73761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8A4169-6F36-9E45-9C9A-3FD9EC778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2572437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fographic_P000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2" y="1081372"/>
            <a:ext cx="13389380" cy="277208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92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731484" indent="0">
              <a:buNone/>
              <a:defRPr sz="1920"/>
            </a:lvl2pPr>
            <a:lvl3pPr marL="1462967" indent="0">
              <a:buNone/>
              <a:defRPr sz="1600"/>
            </a:lvl3pPr>
            <a:lvl4pPr marL="2194451" indent="0">
              <a:buNone/>
              <a:defRPr sz="1440"/>
            </a:lvl4pPr>
            <a:lvl5pPr marL="2925934" indent="0">
              <a:buNone/>
              <a:defRPr sz="1440"/>
            </a:lvl5pPr>
            <a:lvl6pPr marL="3657418" indent="0">
              <a:buNone/>
              <a:defRPr sz="1440"/>
            </a:lvl6pPr>
            <a:lvl7pPr marL="4388900" indent="0">
              <a:buNone/>
              <a:defRPr sz="1440"/>
            </a:lvl7pPr>
            <a:lvl8pPr marL="5120384" indent="0">
              <a:buNone/>
              <a:defRPr sz="1440"/>
            </a:lvl8pPr>
            <a:lvl9pPr marL="5851868" indent="0">
              <a:buNone/>
              <a:defRPr sz="144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26" name="Title 2"/>
          <p:cNvSpPr>
            <a:spLocks noGrp="1"/>
          </p:cNvSpPr>
          <p:nvPr>
            <p:ph type="title"/>
          </p:nvPr>
        </p:nvSpPr>
        <p:spPr>
          <a:xfrm>
            <a:off x="609602" y="213362"/>
            <a:ext cx="13389380" cy="79261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448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26440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C6D5E1-A55F-244C-84F8-6CE8E785F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9ACDE6A-0D22-EB46-803F-5D9164EE9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971E78-8821-F348-B94C-98F110DFC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1577ADB-334B-2941-A55D-2FFF88282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FA3E1B-F1B1-5B42-8524-AC413B579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311283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8ED3D2-22E8-9046-B0F8-2CC7B74C3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B6F73-F28C-A146-8D16-2142A356D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DA3782-EF81-E74F-AB40-3E56B62B2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00B384-0411-5A41-9BAD-1D5E95D7E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5D0F9D-2203-0A4A-86AE-9A6C675FF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56635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FCBCE6-E170-6B40-B93B-CC70142B8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68A9B25-FF23-B84B-8A33-6CC333021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6524C4A-2D79-F342-A0D9-DC9B4491D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14C849E-254C-1D4C-8520-6345BDD9D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2D4E34-EDE9-494F-9BEB-74FBF1868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987462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CD3B2F-2FD5-3041-9A09-564262BB3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4E746C-65ED-EF42-A4E1-3AF176F463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649714-CA84-3E41-ADB1-79ABD5771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98F43B5-DC37-3A40-BF2A-313F0A912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313592-8AE5-5149-8A0F-69E8F5FB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E5D3690-23E4-034C-9931-B60983B2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12378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B25541-53FC-2049-BE0D-4BF7A94B8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ED1892F-6348-1148-B6FB-5095461D5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76ABAF2-0CC8-2048-AEBE-4881AC381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2441669-29D5-BE40-B854-E5CEE3E596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FE25224-1F54-7C4B-98BB-0C226E9CCF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371C8E6-866F-B944-B78A-1B26E3574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DE24330-A17C-A74E-AE1B-5C316DC4C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CE8CB06-971C-F648-8869-37BD15643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64691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869F42-64A8-2846-A199-05315789D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29A8685-9403-B447-AC84-7D98E8195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1708463-BC62-3B41-85B6-B263680A0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BBEEEBF-6B71-7C4C-B815-3D7CEF2C0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233241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0974A92-44C7-BC4B-B3E5-58DD65EAB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CB24D3F-29B4-4349-A2BF-ABFDE6D04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820CC0-0557-084C-9AF8-0CCA3E48F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00145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FCCAAD-65BA-5840-A5F3-6937EDEE2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E5B176-6A58-5D44-8799-B66D62561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28CE013-1DD0-A74E-9C9D-2B08F449D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598936D-BE0B-524B-AE6F-DD3156E89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C55E938-7723-354A-996B-983A801ED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C61E3BC-4B3D-9E4B-A9CC-5F93C3821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19254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09182B-E0ED-B141-A7E5-2CA829069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A5F3796-4D58-AE40-85AF-846B0C5008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B70476F-81BE-5745-843C-4C2DCBB47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5A93F5-8495-0E46-9DAB-6E8A4320A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B9C302A-CE2B-7D4D-A61F-1E11CBCDE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CC06866-83C7-5C47-9A29-000DF7B25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352842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F935BA-98C2-0A4E-881F-4B37F0017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625C5F0-1CFD-6649-B6B8-BA24517EB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004882-DF61-144C-B9CE-D3B46B3FD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B2C0A4-99D8-CD42-A7DF-AC35BF9F7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5D7445-2C53-A848-A816-47AAE6288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00676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2834A3E-BB96-FD48-8971-611A184B4D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A3D5EAA-3B45-174E-B4EF-F2C3BA868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1C099F-606E-2749-9564-A01D996F2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9CB09A-82E2-3F4C-AEA4-ED73761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8A4169-6F36-9E45-9C9A-3FD9EC778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14787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nfographic_P000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2" y="1081372"/>
            <a:ext cx="13389380" cy="277208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92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731484" indent="0">
              <a:buNone/>
              <a:defRPr sz="1920"/>
            </a:lvl2pPr>
            <a:lvl3pPr marL="1462967" indent="0">
              <a:buNone/>
              <a:defRPr sz="1600"/>
            </a:lvl3pPr>
            <a:lvl4pPr marL="2194451" indent="0">
              <a:buNone/>
              <a:defRPr sz="1440"/>
            </a:lvl4pPr>
            <a:lvl5pPr marL="2925934" indent="0">
              <a:buNone/>
              <a:defRPr sz="1440"/>
            </a:lvl5pPr>
            <a:lvl6pPr marL="3657418" indent="0">
              <a:buNone/>
              <a:defRPr sz="1440"/>
            </a:lvl6pPr>
            <a:lvl7pPr marL="4388900" indent="0">
              <a:buNone/>
              <a:defRPr sz="1440"/>
            </a:lvl7pPr>
            <a:lvl8pPr marL="5120384" indent="0">
              <a:buNone/>
              <a:defRPr sz="1440"/>
            </a:lvl8pPr>
            <a:lvl9pPr marL="5851868" indent="0">
              <a:buNone/>
              <a:defRPr sz="144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26" name="Title 2"/>
          <p:cNvSpPr>
            <a:spLocks noGrp="1"/>
          </p:cNvSpPr>
          <p:nvPr>
            <p:ph type="title"/>
          </p:nvPr>
        </p:nvSpPr>
        <p:spPr>
          <a:xfrm>
            <a:off x="609602" y="213362"/>
            <a:ext cx="13389380" cy="79261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448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2212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CE1A2-C6A4-7F6E-821F-862B78549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7802D4-3EB4-1E39-28F6-4088ADA88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C277E-C358-8FEF-BB22-711C28E5E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C331B-D847-4E15-56EA-3CB49F30D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ABA7B-27C3-46CC-E380-855C886FF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936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63D3-2CE6-6403-05BC-FBC472B7D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0F187-32D2-1445-21B5-1C2E5FD28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42FA6-A0F1-7E2E-56A1-61DF0A066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495EC-6589-3222-9196-349046FCA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C0A7D-C502-DF2C-A68F-2FC1B4E6F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6036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D84E-7AA7-5B75-EBE9-BF773B6F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8C1493-C393-A254-9DD0-F9CF19046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DCE77-8E16-BE7D-FB55-A0A9E220E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36613-A4F2-5227-9D38-D93234EEA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F4B53-08E5-3E3C-DCFD-5EF2B33F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2383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75A65-4312-2E96-F3EB-4DB344601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600D1-7B98-7602-1EC7-DE90D91DE1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864D15-FEF5-F19B-1B22-11E792CFD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C2D041-7018-8FEB-D4DB-65152C109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50A01-446D-0694-2FA6-A9465A2CA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098BEF-9FCC-833F-08B3-3DD9A21D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630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4DB33-4FC9-3E21-0852-E5D8B2E20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E4484C-2835-24AC-4554-81EDC9C18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D7F5C-428B-1AE0-81F2-74EA37437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83FECE-6995-F7AE-E08E-E54A54F83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2E0F8E-B9AD-66AC-5F23-6F77E8547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731CFC-B360-B888-F8BA-E2D6F3167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C6D5DB-DAF0-6F11-0D5F-9880917B1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5C5551-0630-2126-3AEA-0EFC596EB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2059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C482E-96FB-7DCE-70C6-F6248F88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BA4918-68D9-45EA-8E15-1C33B50D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CD224-6828-C54B-C2F0-4B7DCD57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C2205-F93A-47F4-95D5-2BE3FCE7A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717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29E3A3-55F8-4CD3-B033-D3D118B2C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F65A4D-D179-0103-06ED-8FEFB5F4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4197F-4E81-6024-292B-4774D2841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2376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4745F-86F8-FA48-01E3-A25D465B4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4CBBF-DE65-F039-2C71-4B6EE7C23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7AF38-8048-ED25-CBF5-63FB7F08B1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B8E65-E77E-AF5D-6BA6-9F2DB08E2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DF81E-47B8-1DA9-8028-4DD57D173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90699-10C1-989F-17F1-53684501B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80655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B011-5400-1DFA-B33C-4212A0519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39C77B-0614-0CF7-1CB1-F44187ED70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F3B681-0224-40F3-76AB-14C8F0232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529460-35FE-B6E5-BB16-68A066C15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FC6C1-2045-1EAC-8A7A-00CBA05BF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D462F-8914-FB40-0899-EA988B6B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956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D8E7B-C898-E449-FC94-A74E0B026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26658-8C33-A0FA-CDBF-B50A93CBBF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FEB08-3D83-60F0-9F97-83BD4B0E8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065A5-F27B-08F3-D11F-E6F1C5A2B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129A0-9761-C828-5729-5940F5AC5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0583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9DB546-D26A-6D99-8792-EDAF0F6DEF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9E21EB-4EFB-B20C-CB12-D1E1F09D2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E6490-5B44-EFEB-DC4C-9925A3999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322FE-DA6E-BFB9-8451-1B27D8037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80AB9-EC0E-3C3A-6FE3-1A240A709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1690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74696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23737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00B0-08C8-0972-3A4F-9479DC8074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A116F-15A2-340F-414C-31B13B902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84F0F-E55C-3A68-3459-46048D411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A32C3-945B-9C1C-6CF8-12D9C7A11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01066-7BAB-8116-BF6F-C12192A93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14126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C33A0-F1F0-8B0F-2CE9-1EEBA362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B90AF-DA90-94A7-35E1-A392D343A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6CC16-3A5E-60B1-B09D-A88F37CF5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B81CB-1C5D-9D06-2340-3B01A713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B6A64-EE3C-D4AF-2FA1-6F69A3B2E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49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64AA2-8F4A-877E-A390-F6891172A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E3375-7725-2A50-BA21-66BD8F4D5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65878-EF06-B7A2-3124-42C6575E0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99F71-3B3C-1AAE-0889-ABFC60F89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20392-2455-9BA4-81C3-3953E8EF7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72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B9B53-5877-A6C9-2E8F-5243988B8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0750D-AC04-A293-8BB1-24154D8EF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6BB1B-43A1-BDE3-CF71-D5F0322E8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D248E0-5277-2754-9189-CF5F5CE2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1F28A0-F1E8-8E9A-6D3E-799BB49F4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D07B5-6C25-1782-A196-AF599380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6121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DA443-513C-51E0-2968-8B28DD406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809FB-66AB-B033-5DA1-F511E19F3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C4D60-C46E-F9CB-958B-7F64769FB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42EDBD-1600-F070-92A5-9CC655EFC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6254C5-3F5D-E70C-DD9C-3AA106131D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B36A20-954B-D39F-C895-44918D943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DEEC44-CB5A-50C0-EBA0-CDE4FBEE5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B10406-80B3-B8D4-6EA0-4F105DC30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89147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2DCE4-ED26-4FAD-9AB7-CD13F27C9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99232E-E456-9772-B2FE-2C8351DD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B64740-0F3F-A040-589C-FE44C55BF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8A46DA-0EF5-AC50-0BAB-8D7B77139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76904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2F4253-93C8-B33E-061C-5C4397E84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3D488A-3471-D33F-25B1-0D330172B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A2795-B133-B983-8208-606747495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86038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8A9AC-9976-AEB6-3C81-74434068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19035-EC70-B979-7B5D-D5896BA98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8DE09-A368-8C2A-5FD8-2B96DD80E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61DDB-7B27-2813-A37D-CC74F203A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C51A53-7CEA-E1D9-860B-6DB7EF309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DD42D-C071-B06E-6013-1C15928EC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53485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04C61-D3A4-58F9-0CA5-74613CC90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DA02A3-1A59-54B7-A1E1-84FCF267E2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C59F84-ABFD-5AAC-E85F-5A0F56B32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2C30A-7E66-E524-57A6-9F4FF3399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CE0E02-E08D-95FD-DC0B-6C19A3F60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26A80-C864-D923-AF6D-0CC6A9CD6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0580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17B8D-BD1F-0E02-91C8-9D106027E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FF69C1-AA4A-DD3F-5FF3-AF399964AF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3A9D-09A0-2279-4852-0CC0E869C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FD6F0-15F0-6487-4E9A-1673FF36A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F7027-84FE-7A09-DAEE-34080328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43566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DCD3B4-36CD-16C3-106B-B1F098DE6C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9E5B2-C603-80A8-5FCD-EC2764797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2A0DE-5918-0716-BCC8-2BD8B3F2C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FCCD6-C11B-60A5-D7FC-370CEFDC2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AE381-3A6B-6FEB-DE6A-ABC3F404A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43749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CE1A2-C6A4-7F6E-821F-862B78549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7802D4-3EB4-1E39-28F6-4088ADA88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C277E-C358-8FEF-BB22-711C28E5E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C331B-D847-4E15-56EA-3CB49F30D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ABA7B-27C3-46CC-E380-855C886FF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76433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63D3-2CE6-6403-05BC-FBC472B7D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0F187-32D2-1445-21B5-1C2E5FD28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42FA6-A0F1-7E2E-56A1-61DF0A066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495EC-6589-3222-9196-349046FCA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C0A7D-C502-DF2C-A68F-2FC1B4E6F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668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D84E-7AA7-5B75-EBE9-BF773B6F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1" y="2051688"/>
            <a:ext cx="12618720" cy="3423284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8C1493-C393-A254-9DD0-F9CF19046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1" y="5507358"/>
            <a:ext cx="12618720" cy="1800224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DCE77-8E16-BE7D-FB55-A0A9E220E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36613-A4F2-5227-9D38-D93234EEA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F4B53-08E5-3E3C-DCFD-5EF2B33F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79161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75A65-4312-2E96-F3EB-4DB344601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600D1-7B98-7602-1EC7-DE90D91DE1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864D15-FEF5-F19B-1B22-11E792CFD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C2D041-7018-8FEB-D4DB-65152C109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50A01-446D-0694-2FA6-A9465A2CA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098BEF-9FCC-833F-08B3-3DD9A21D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7662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4DB33-4FC9-3E21-0852-E5D8B2E20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2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E4484C-2835-24AC-4554-81EDC9C18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7" y="2017396"/>
            <a:ext cx="6189344" cy="98869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D7F5C-428B-1AE0-81F2-74EA37437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7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83FECE-6995-F7AE-E08E-E54A54F83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1" y="2017396"/>
            <a:ext cx="6219826" cy="98869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2E0F8E-B9AD-66AC-5F23-6F77E8547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1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731CFC-B360-B888-F8BA-E2D6F3167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C6D5DB-DAF0-6F11-0D5F-9880917B1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5C5551-0630-2126-3AEA-0EFC596EB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34205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C482E-96FB-7DCE-70C6-F6248F88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BA4918-68D9-45EA-8E15-1C33B50D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CD224-6828-C54B-C2F0-4B7DCD57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C2205-F93A-47F4-95D5-2BE3FCE7A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79213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29E3A3-55F8-4CD3-B033-D3D118B2C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F65A4D-D179-0103-06ED-8FEFB5F4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4197F-4E81-6024-292B-4774D2841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49049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4745F-86F8-FA48-01E3-A25D465B4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5" cy="192024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4CBBF-DE65-F039-2C71-4B6EE7C23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2"/>
            <a:ext cx="7406640" cy="5848350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7AF38-8048-ED25-CBF5-63FB7F08B1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5" cy="4573906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B8E65-E77E-AF5D-6BA6-9F2DB08E2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DF81E-47B8-1DA9-8028-4DD57D173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90699-10C1-989F-17F1-53684501B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6839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B011-5400-1DFA-B33C-4212A0519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5" cy="192024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39C77B-0614-0CF7-1CB1-F44187ED70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2"/>
            <a:ext cx="7406640" cy="5848350"/>
          </a:xfrm>
        </p:spPr>
        <p:txBody>
          <a:bodyPr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F3B681-0224-40F3-76AB-14C8F0232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5" cy="4573906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529460-35FE-B6E5-BB16-68A066C15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FC6C1-2045-1EAC-8A7A-00CBA05BF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D462F-8914-FB40-0899-EA988B6B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00637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D8E7B-C898-E449-FC94-A74E0B026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26658-8C33-A0FA-CDBF-B50A93CBBF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FEB08-3D83-60F0-9F97-83BD4B0E8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065A5-F27B-08F3-D11F-E6F1C5A2B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129A0-9761-C828-5729-5940F5AC5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23333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9DB546-D26A-6D99-8792-EDAF0F6DEF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1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9E21EB-4EFB-B20C-CB12-D1E1F09D2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1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E6490-5B44-EFEB-DC4C-9925A3999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322FE-DA6E-BFB9-8451-1B27D8037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80AB9-EC0E-3C3A-6FE3-1A240A709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62423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635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AT00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" y="2"/>
            <a:ext cx="14630398" cy="4663440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</p:spPr>
        <p:txBody>
          <a:bodyPr tIns="1548000" anchor="ctr"/>
          <a:lstStyle>
            <a:lvl1pPr marL="0" indent="0" algn="ctr">
              <a:buNone/>
              <a:defRPr sz="17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36660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462595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1741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66086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77431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2730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7009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4369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63949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130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7486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63283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57240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1" y="1414113"/>
            <a:ext cx="13389381" cy="277208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68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731502" indent="0">
              <a:buNone/>
              <a:defRPr sz="1920"/>
            </a:lvl2pPr>
            <a:lvl3pPr marL="1463003" indent="0">
              <a:buNone/>
              <a:defRPr sz="1600"/>
            </a:lvl3pPr>
            <a:lvl4pPr marL="2194506" indent="0">
              <a:buNone/>
              <a:defRPr sz="1440"/>
            </a:lvl4pPr>
            <a:lvl5pPr marL="2926006" indent="0">
              <a:buNone/>
              <a:defRPr sz="1440"/>
            </a:lvl5pPr>
            <a:lvl6pPr marL="3657509" indent="0">
              <a:buNone/>
              <a:defRPr sz="1440"/>
            </a:lvl6pPr>
            <a:lvl7pPr marL="4389010" indent="0">
              <a:buNone/>
              <a:defRPr sz="1440"/>
            </a:lvl7pPr>
            <a:lvl8pPr marL="5120512" indent="0">
              <a:buNone/>
              <a:defRPr sz="1440"/>
            </a:lvl8pPr>
            <a:lvl9pPr marL="5852014" indent="0">
              <a:buNone/>
              <a:defRPr sz="144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609601" y="546102"/>
            <a:ext cx="13389381" cy="79261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512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603423" y="4968239"/>
            <a:ext cx="5799587" cy="2333784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  <a:effectLst/>
        </p:spPr>
        <p:txBody>
          <a:bodyPr lIns="0" tIns="0" rIns="0" bIns="274320" anchor="b"/>
          <a:lstStyle>
            <a:lvl1pPr algn="ctr" rtl="0">
              <a:buNone/>
              <a:defRPr sz="14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288921754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29E3A3-55F8-4CD3-B033-D3D118B2C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F65A4D-D179-0103-06ED-8FEFB5F4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4197F-4E81-6024-292B-4774D2841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50394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BBDBE-8DAD-CC01-0EBE-C71DBFD1E2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A8EC73-91A1-3E92-ABCB-749699BF23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3B3A2-9947-3ED9-4A6E-FCF3B1321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E7827-7FCE-D68B-110D-DEE1557C2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269C5-9FD0-7D6E-18BA-74FD44BF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1349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2FD09-356B-8CD8-5E16-B603A04C2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2018D-CC1F-9082-F210-D39E422D1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3F791-F2E2-8F38-19DF-F4367761C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1658E-2413-2475-6C9A-BF74DD2F9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0DFC9-DB11-5344-2146-3A00B5D56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471078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974BE-D3EE-25E4-F497-CFBD512EC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4FF5C3-2B2C-4CA8-58C9-A0343C60B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3A11A-BFD6-7DFC-2347-551B16AF3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262F4-F0A9-751C-AD07-54BDE62CC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21B42-B192-7F95-E640-DDEA01522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900054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DEA1F-8340-3D93-65F5-9274C67DD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6836C-E0C7-6C82-6F5F-2EE5AC7932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E972D-D1B4-C9DD-5A70-44057E5C7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329DD-02ED-F3A4-A754-CF3BA3EF8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D6B686-E18C-0DA2-6D9D-75788BC9A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4313E-E5F9-80CA-8CD8-DB012081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3207340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6328E-B7BD-878B-AFD4-DD4536F96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0D98C6-4FAA-57AA-1240-7D17CEBFA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451056-7CA4-5CFE-63DB-8F31C8D5B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588B7-BD2B-09FE-1F9E-0B0EFD1AA4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FCEEDC-D410-E2EA-A8D0-C3A33399AC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D3514E-2245-647B-92DF-E37F5D720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19026C-6A60-81D8-C878-347AA934E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380E2D-7010-86F0-DFE1-4B4F5AF1B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95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B4A47-EF5A-9437-2047-7335169E4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8F4B97-5B50-C298-B2FA-C14EA91F2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8272F-7414-6D52-EF24-72D33BEAF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BB8DC-736F-5D8B-0265-A60A04D28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2270636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6FDBD-3E2A-065E-9EA8-56C37A9C0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5F7978-484F-AFA5-5552-FB57F6A03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5E5C7-0A31-0086-D331-A1B9A1F38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6347992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BFD81-696D-8F84-272A-A11D8187A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D5F0-3CCA-6740-56D2-115C871F7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386AB6-130F-FC7D-CDBA-A52639EFAC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48FC4F-957C-3FD7-19E1-60BD11859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3F027-0B04-3889-77D4-01214E52B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3728FD-7393-BE83-E04D-195643DA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70968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09430-3BC8-06F1-746C-851FE2659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D76729-266B-9E47-BB99-66E4EAE7EA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C51D0E-16E3-963E-4112-2D865CE145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A36CA4-51B6-C1BD-9BC5-C3824A1F5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FDDBA-878B-8A0D-ABBF-D9E436A9A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1939F6-AE9B-7DF8-B054-B0797C53A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1935715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C5033-2A31-2BD9-8920-A24252CD0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2629D7-3D0D-B3FF-5C17-8D9C67891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72D58-A25A-6D27-E39E-6ED6629DD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C6ACB-A313-3038-9F8D-7B07F69F7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3C68E-ADAA-A41B-5AA5-6933093D9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001751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86464-8E89-67E0-9713-8F39A6AFDE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36F649-E0A7-0F9B-2549-9C2B90AFD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C74B-2CC9-DD25-46C0-9E9B3A248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A165F-E662-4C7C-6C51-6E8054BB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66EF1-2D45-957E-058D-483B1990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183579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/>
          <p:cNvSpPr>
            <a:spLocks noGrp="1"/>
          </p:cNvSpPr>
          <p:nvPr>
            <p:ph type="pic" sz="quarter" idx="11"/>
          </p:nvPr>
        </p:nvSpPr>
        <p:spPr>
          <a:xfrm>
            <a:off x="-7619" y="0"/>
            <a:ext cx="14630400" cy="6023596"/>
          </a:xfrm>
          <a:custGeom>
            <a:avLst/>
            <a:gdLst>
              <a:gd name="connsiteX0" fmla="*/ 0 w 24387176"/>
              <a:gd name="connsiteY0" fmla="*/ 0 h 10039325"/>
              <a:gd name="connsiteX1" fmla="*/ 24387176 w 24387176"/>
              <a:gd name="connsiteY1" fmla="*/ 0 h 10039325"/>
              <a:gd name="connsiteX2" fmla="*/ 24387176 w 24387176"/>
              <a:gd name="connsiteY2" fmla="*/ 6418932 h 10039325"/>
              <a:gd name="connsiteX3" fmla="*/ 24323944 w 24387176"/>
              <a:gd name="connsiteY3" fmla="*/ 6485853 h 10039325"/>
              <a:gd name="connsiteX4" fmla="*/ 19805034 w 24387176"/>
              <a:gd name="connsiteY4" fmla="*/ 9556955 h 10039325"/>
              <a:gd name="connsiteX5" fmla="*/ 16501398 w 24387176"/>
              <a:gd name="connsiteY5" fmla="*/ 9999406 h 10039325"/>
              <a:gd name="connsiteX6" fmla="*/ 12135875 w 24387176"/>
              <a:gd name="connsiteY6" fmla="*/ 8642555 h 10039325"/>
              <a:gd name="connsiteX7" fmla="*/ 4702688 w 24387176"/>
              <a:gd name="connsiteY7" fmla="*/ 4778477 h 10039325"/>
              <a:gd name="connsiteX8" fmla="*/ 56802 w 24387176"/>
              <a:gd name="connsiteY8" fmla="*/ 4969746 h 10039325"/>
              <a:gd name="connsiteX9" fmla="*/ 0 w 24387176"/>
              <a:gd name="connsiteY9" fmla="*/ 4975264 h 10039325"/>
              <a:gd name="connsiteX0" fmla="*/ 0 w 24387176"/>
              <a:gd name="connsiteY0" fmla="*/ 0 h 10039325"/>
              <a:gd name="connsiteX1" fmla="*/ 24387176 w 24387176"/>
              <a:gd name="connsiteY1" fmla="*/ 0 h 10039325"/>
              <a:gd name="connsiteX2" fmla="*/ 24387176 w 24387176"/>
              <a:gd name="connsiteY2" fmla="*/ 6418932 h 10039325"/>
              <a:gd name="connsiteX3" fmla="*/ 24323944 w 24387176"/>
              <a:gd name="connsiteY3" fmla="*/ 6485853 h 10039325"/>
              <a:gd name="connsiteX4" fmla="*/ 19805034 w 24387176"/>
              <a:gd name="connsiteY4" fmla="*/ 9556955 h 10039325"/>
              <a:gd name="connsiteX5" fmla="*/ 16501398 w 24387176"/>
              <a:gd name="connsiteY5" fmla="*/ 9999406 h 10039325"/>
              <a:gd name="connsiteX6" fmla="*/ 12135875 w 24387176"/>
              <a:gd name="connsiteY6" fmla="*/ 8642555 h 10039325"/>
              <a:gd name="connsiteX7" fmla="*/ 5068448 w 24387176"/>
              <a:gd name="connsiteY7" fmla="*/ 5065860 h 10039325"/>
              <a:gd name="connsiteX8" fmla="*/ 56802 w 24387176"/>
              <a:gd name="connsiteY8" fmla="*/ 4969746 h 10039325"/>
              <a:gd name="connsiteX9" fmla="*/ 0 w 24387176"/>
              <a:gd name="connsiteY9" fmla="*/ 4975264 h 10039325"/>
              <a:gd name="connsiteX10" fmla="*/ 0 w 24387176"/>
              <a:gd name="connsiteY10" fmla="*/ 0 h 10039325"/>
              <a:gd name="connsiteX0" fmla="*/ 0 w 24387176"/>
              <a:gd name="connsiteY0" fmla="*/ 0 h 10039325"/>
              <a:gd name="connsiteX1" fmla="*/ 24387176 w 24387176"/>
              <a:gd name="connsiteY1" fmla="*/ 0 h 10039325"/>
              <a:gd name="connsiteX2" fmla="*/ 24387176 w 24387176"/>
              <a:gd name="connsiteY2" fmla="*/ 6418932 h 10039325"/>
              <a:gd name="connsiteX3" fmla="*/ 24323944 w 24387176"/>
              <a:gd name="connsiteY3" fmla="*/ 6485853 h 10039325"/>
              <a:gd name="connsiteX4" fmla="*/ 19805034 w 24387176"/>
              <a:gd name="connsiteY4" fmla="*/ 9556955 h 10039325"/>
              <a:gd name="connsiteX5" fmla="*/ 16501398 w 24387176"/>
              <a:gd name="connsiteY5" fmla="*/ 9999406 h 10039325"/>
              <a:gd name="connsiteX6" fmla="*/ 12135875 w 24387176"/>
              <a:gd name="connsiteY6" fmla="*/ 8642555 h 10039325"/>
              <a:gd name="connsiteX7" fmla="*/ 5068448 w 24387176"/>
              <a:gd name="connsiteY7" fmla="*/ 5065860 h 10039325"/>
              <a:gd name="connsiteX8" fmla="*/ 56802 w 24387176"/>
              <a:gd name="connsiteY8" fmla="*/ 4969746 h 10039325"/>
              <a:gd name="connsiteX9" fmla="*/ 0 w 24387176"/>
              <a:gd name="connsiteY9" fmla="*/ 4975264 h 10039325"/>
              <a:gd name="connsiteX10" fmla="*/ 0 w 24387176"/>
              <a:gd name="connsiteY10" fmla="*/ 0 h 10039325"/>
              <a:gd name="connsiteX0" fmla="*/ 0 w 24387176"/>
              <a:gd name="connsiteY0" fmla="*/ 0 h 10039325"/>
              <a:gd name="connsiteX1" fmla="*/ 24387176 w 24387176"/>
              <a:gd name="connsiteY1" fmla="*/ 0 h 10039325"/>
              <a:gd name="connsiteX2" fmla="*/ 24387176 w 24387176"/>
              <a:gd name="connsiteY2" fmla="*/ 6418932 h 10039325"/>
              <a:gd name="connsiteX3" fmla="*/ 24323944 w 24387176"/>
              <a:gd name="connsiteY3" fmla="*/ 6485853 h 10039325"/>
              <a:gd name="connsiteX4" fmla="*/ 19805034 w 24387176"/>
              <a:gd name="connsiteY4" fmla="*/ 9556955 h 10039325"/>
              <a:gd name="connsiteX5" fmla="*/ 16501398 w 24387176"/>
              <a:gd name="connsiteY5" fmla="*/ 9999406 h 10039325"/>
              <a:gd name="connsiteX6" fmla="*/ 12135875 w 24387176"/>
              <a:gd name="connsiteY6" fmla="*/ 8511927 h 10039325"/>
              <a:gd name="connsiteX7" fmla="*/ 5068448 w 24387176"/>
              <a:gd name="connsiteY7" fmla="*/ 5065860 h 10039325"/>
              <a:gd name="connsiteX8" fmla="*/ 56802 w 24387176"/>
              <a:gd name="connsiteY8" fmla="*/ 4969746 h 10039325"/>
              <a:gd name="connsiteX9" fmla="*/ 0 w 24387176"/>
              <a:gd name="connsiteY9" fmla="*/ 4975264 h 10039325"/>
              <a:gd name="connsiteX10" fmla="*/ 0 w 24387176"/>
              <a:gd name="connsiteY10" fmla="*/ 0 h 10039325"/>
              <a:gd name="connsiteX0" fmla="*/ 0 w 24387176"/>
              <a:gd name="connsiteY0" fmla="*/ 0 h 10039325"/>
              <a:gd name="connsiteX1" fmla="*/ 24387176 w 24387176"/>
              <a:gd name="connsiteY1" fmla="*/ 0 h 10039325"/>
              <a:gd name="connsiteX2" fmla="*/ 24387176 w 24387176"/>
              <a:gd name="connsiteY2" fmla="*/ 6418932 h 10039325"/>
              <a:gd name="connsiteX3" fmla="*/ 24323944 w 24387176"/>
              <a:gd name="connsiteY3" fmla="*/ 6485853 h 10039325"/>
              <a:gd name="connsiteX4" fmla="*/ 19805034 w 24387176"/>
              <a:gd name="connsiteY4" fmla="*/ 9556955 h 10039325"/>
              <a:gd name="connsiteX5" fmla="*/ 16501398 w 24387176"/>
              <a:gd name="connsiteY5" fmla="*/ 9999406 h 10039325"/>
              <a:gd name="connsiteX6" fmla="*/ 12135875 w 24387176"/>
              <a:gd name="connsiteY6" fmla="*/ 8511927 h 10039325"/>
              <a:gd name="connsiteX7" fmla="*/ 5068448 w 24387176"/>
              <a:gd name="connsiteY7" fmla="*/ 5065860 h 10039325"/>
              <a:gd name="connsiteX8" fmla="*/ 56802 w 24387176"/>
              <a:gd name="connsiteY8" fmla="*/ 4969746 h 10039325"/>
              <a:gd name="connsiteX9" fmla="*/ 0 w 24387176"/>
              <a:gd name="connsiteY9" fmla="*/ 4975264 h 10039325"/>
              <a:gd name="connsiteX10" fmla="*/ 0 w 24387176"/>
              <a:gd name="connsiteY10" fmla="*/ 0 h 1003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387176" h="10039325">
                <a:moveTo>
                  <a:pt x="0" y="0"/>
                </a:moveTo>
                <a:lnTo>
                  <a:pt x="24387176" y="0"/>
                </a:lnTo>
                <a:lnTo>
                  <a:pt x="24387176" y="6418932"/>
                </a:lnTo>
                <a:lnTo>
                  <a:pt x="24323944" y="6485853"/>
                </a:lnTo>
                <a:cubicBezTo>
                  <a:pt x="22301534" y="8586568"/>
                  <a:pt x="20492196" y="9293153"/>
                  <a:pt x="19805034" y="9556955"/>
                </a:cubicBezTo>
                <a:cubicBezTo>
                  <a:pt x="19072062" y="9838344"/>
                  <a:pt x="17779590" y="10151806"/>
                  <a:pt x="16501398" y="9999406"/>
                </a:cubicBezTo>
                <a:cubicBezTo>
                  <a:pt x="14715204" y="9820880"/>
                  <a:pt x="13780110" y="9464813"/>
                  <a:pt x="12135875" y="8511927"/>
                </a:cubicBezTo>
                <a:cubicBezTo>
                  <a:pt x="10491640" y="7559041"/>
                  <a:pt x="7393777" y="5719705"/>
                  <a:pt x="5068448" y="5065860"/>
                </a:cubicBezTo>
                <a:cubicBezTo>
                  <a:pt x="3615117" y="4657207"/>
                  <a:pt x="1442680" y="4808051"/>
                  <a:pt x="56802" y="4969746"/>
                </a:cubicBezTo>
                <a:lnTo>
                  <a:pt x="0" y="4975264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Freeform 5"/>
          <p:cNvSpPr>
            <a:spLocks/>
          </p:cNvSpPr>
          <p:nvPr userDrawn="1"/>
        </p:nvSpPr>
        <p:spPr bwMode="auto">
          <a:xfrm>
            <a:off x="7800912" y="5079683"/>
            <a:ext cx="0" cy="4763"/>
          </a:xfrm>
          <a:custGeom>
            <a:avLst/>
            <a:gdLst>
              <a:gd name="T0" fmla="*/ 5 h 5"/>
              <a:gd name="T1" fmla="*/ 5 h 5"/>
              <a:gd name="T2" fmla="*/ 0 h 5"/>
              <a:gd name="T3" fmla="*/ 5 h 5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5">
                <a:moveTo>
                  <a:pt x="0" y="5"/>
                </a:moveTo>
                <a:lnTo>
                  <a:pt x="0" y="5"/>
                </a:lnTo>
                <a:lnTo>
                  <a:pt x="0" y="0"/>
                </a:lnTo>
                <a:lnTo>
                  <a:pt x="0" y="5"/>
                </a:lnTo>
                <a:close/>
              </a:path>
            </a:pathLst>
          </a:custGeom>
          <a:solidFill>
            <a:srgbClr val="EE99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endParaRPr lang="en-US" sz="1080" dirty="0"/>
          </a:p>
        </p:txBody>
      </p:sp>
      <p:sp>
        <p:nvSpPr>
          <p:cNvPr id="9" name="Freeform 6"/>
          <p:cNvSpPr>
            <a:spLocks/>
          </p:cNvSpPr>
          <p:nvPr userDrawn="1"/>
        </p:nvSpPr>
        <p:spPr bwMode="auto">
          <a:xfrm>
            <a:off x="7800912" y="5079683"/>
            <a:ext cx="0" cy="4763"/>
          </a:xfrm>
          <a:custGeom>
            <a:avLst/>
            <a:gdLst>
              <a:gd name="T0" fmla="*/ 5 h 5"/>
              <a:gd name="T1" fmla="*/ 5 h 5"/>
              <a:gd name="T2" fmla="*/ 0 h 5"/>
              <a:gd name="T3" fmla="*/ 5 h 5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5">
                <a:moveTo>
                  <a:pt x="0" y="5"/>
                </a:moveTo>
                <a:lnTo>
                  <a:pt x="0" y="5"/>
                </a:lnTo>
                <a:lnTo>
                  <a:pt x="0" y="0"/>
                </a:lnTo>
                <a:lnTo>
                  <a:pt x="0" y="5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endParaRPr lang="en-US" sz="1080" dirty="0"/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7800912" y="5079683"/>
            <a:ext cx="953" cy="4763"/>
          </a:xfrm>
          <a:prstGeom prst="rect">
            <a:avLst/>
          </a:prstGeom>
          <a:solidFill>
            <a:srgbClr val="8B70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endParaRPr lang="en-US" sz="1080" dirty="0"/>
          </a:p>
        </p:txBody>
      </p:sp>
      <p:sp>
        <p:nvSpPr>
          <p:cNvPr id="12" name="Freeform 9"/>
          <p:cNvSpPr>
            <a:spLocks/>
          </p:cNvSpPr>
          <p:nvPr userDrawn="1"/>
        </p:nvSpPr>
        <p:spPr bwMode="auto">
          <a:xfrm>
            <a:off x="7800912" y="5079683"/>
            <a:ext cx="0" cy="4763"/>
          </a:xfrm>
          <a:custGeom>
            <a:avLst/>
            <a:gdLst>
              <a:gd name="T0" fmla="*/ 0 h 5"/>
              <a:gd name="T1" fmla="*/ 5 h 5"/>
              <a:gd name="T2" fmla="*/ 5 h 5"/>
              <a:gd name="T3" fmla="*/ 0 h 5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5">
                <a:moveTo>
                  <a:pt x="0" y="0"/>
                </a:moveTo>
                <a:lnTo>
                  <a:pt x="0" y="5"/>
                </a:lnTo>
                <a:lnTo>
                  <a:pt x="0" y="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endParaRPr lang="en-US" sz="1080" dirty="0"/>
          </a:p>
        </p:txBody>
      </p:sp>
      <p:sp>
        <p:nvSpPr>
          <p:cNvPr id="15" name="Freeform 12"/>
          <p:cNvSpPr>
            <a:spLocks/>
          </p:cNvSpPr>
          <p:nvPr userDrawn="1"/>
        </p:nvSpPr>
        <p:spPr bwMode="auto">
          <a:xfrm>
            <a:off x="14622781" y="2123123"/>
            <a:ext cx="0" cy="1569720"/>
          </a:xfrm>
          <a:custGeom>
            <a:avLst/>
            <a:gdLst>
              <a:gd name="T0" fmla="*/ 0 h 379"/>
              <a:gd name="T1" fmla="*/ 0 h 379"/>
              <a:gd name="T2" fmla="*/ 379 h 379"/>
              <a:gd name="T3" fmla="*/ 379 h 379"/>
              <a:gd name="T4" fmla="*/ 0 h 379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</a:cxnLst>
            <a:rect l="0" t="0" r="r" b="b"/>
            <a:pathLst>
              <a:path h="379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79"/>
                  <a:pt x="0" y="379"/>
                  <a:pt x="0" y="379"/>
                </a:cubicBezTo>
                <a:cubicBezTo>
                  <a:pt x="0" y="379"/>
                  <a:pt x="0" y="379"/>
                  <a:pt x="0" y="379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7770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endParaRPr lang="en-US" sz="1080" dirty="0"/>
          </a:p>
        </p:txBody>
      </p:sp>
      <p:sp>
        <p:nvSpPr>
          <p:cNvPr id="19" name="Freeform 16"/>
          <p:cNvSpPr>
            <a:spLocks noEditPoints="1"/>
          </p:cNvSpPr>
          <p:nvPr userDrawn="1"/>
        </p:nvSpPr>
        <p:spPr bwMode="auto">
          <a:xfrm>
            <a:off x="7573295" y="5758816"/>
            <a:ext cx="516187" cy="223838"/>
          </a:xfrm>
          <a:custGeom>
            <a:avLst/>
            <a:gdLst>
              <a:gd name="T0" fmla="*/ 68 w 68"/>
              <a:gd name="T1" fmla="*/ 54 h 54"/>
              <a:gd name="T2" fmla="*/ 68 w 68"/>
              <a:gd name="T3" fmla="*/ 54 h 54"/>
              <a:gd name="T4" fmla="*/ 68 w 68"/>
              <a:gd name="T5" fmla="*/ 54 h 54"/>
              <a:gd name="T6" fmla="*/ 0 w 68"/>
              <a:gd name="T7" fmla="*/ 0 h 54"/>
              <a:gd name="T8" fmla="*/ 0 w 68"/>
              <a:gd name="T9" fmla="*/ 0 h 54"/>
              <a:gd name="T10" fmla="*/ 67 w 68"/>
              <a:gd name="T11" fmla="*/ 54 h 54"/>
              <a:gd name="T12" fmla="*/ 0 w 68"/>
              <a:gd name="T13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54">
                <a:moveTo>
                  <a:pt x="68" y="54"/>
                </a:moveTo>
                <a:cubicBezTo>
                  <a:pt x="68" y="54"/>
                  <a:pt x="68" y="54"/>
                  <a:pt x="68" y="54"/>
                </a:cubicBezTo>
                <a:cubicBezTo>
                  <a:pt x="68" y="54"/>
                  <a:pt x="68" y="54"/>
                  <a:pt x="68" y="54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22" y="17"/>
                  <a:pt x="45" y="35"/>
                  <a:pt x="67" y="54"/>
                </a:cubicBezTo>
                <a:cubicBezTo>
                  <a:pt x="45" y="35"/>
                  <a:pt x="22" y="17"/>
                  <a:pt x="0" y="0"/>
                </a:cubicBezTo>
              </a:path>
            </a:pathLst>
          </a:custGeom>
          <a:solidFill>
            <a:srgbClr val="8C88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endParaRPr lang="en-US" sz="1080" dirty="0"/>
          </a:p>
        </p:txBody>
      </p:sp>
      <p:sp>
        <p:nvSpPr>
          <p:cNvPr id="24" name="Freeform 21"/>
          <p:cNvSpPr>
            <a:spLocks/>
          </p:cNvSpPr>
          <p:nvPr userDrawn="1"/>
        </p:nvSpPr>
        <p:spPr bwMode="auto">
          <a:xfrm>
            <a:off x="7535199" y="5742623"/>
            <a:ext cx="38095" cy="16193"/>
          </a:xfrm>
          <a:custGeom>
            <a:avLst/>
            <a:gdLst>
              <a:gd name="T0" fmla="*/ 0 w 5"/>
              <a:gd name="T1" fmla="*/ 0 h 4"/>
              <a:gd name="T2" fmla="*/ 5 w 5"/>
              <a:gd name="T3" fmla="*/ 4 h 4"/>
              <a:gd name="T4" fmla="*/ 5 w 5"/>
              <a:gd name="T5" fmla="*/ 4 h 4"/>
              <a:gd name="T6" fmla="*/ 0 w 5"/>
              <a:gd name="T7" fmla="*/ 0 h 4"/>
              <a:gd name="T8" fmla="*/ 0 w 5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4">
                <a:moveTo>
                  <a:pt x="0" y="0"/>
                </a:moveTo>
                <a:cubicBezTo>
                  <a:pt x="1" y="1"/>
                  <a:pt x="3" y="3"/>
                  <a:pt x="5" y="4"/>
                </a:cubicBezTo>
                <a:cubicBezTo>
                  <a:pt x="5" y="4"/>
                  <a:pt x="5" y="4"/>
                  <a:pt x="5" y="4"/>
                </a:cubicBezTo>
                <a:cubicBezTo>
                  <a:pt x="3" y="3"/>
                  <a:pt x="1" y="1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6460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endParaRPr lang="en-US" sz="1080" dirty="0"/>
          </a:p>
        </p:txBody>
      </p:sp>
      <p:sp>
        <p:nvSpPr>
          <p:cNvPr id="25" name="Freeform 22"/>
          <p:cNvSpPr>
            <a:spLocks/>
          </p:cNvSpPr>
          <p:nvPr userDrawn="1"/>
        </p:nvSpPr>
        <p:spPr bwMode="auto">
          <a:xfrm>
            <a:off x="7535199" y="5742623"/>
            <a:ext cx="38095" cy="16193"/>
          </a:xfrm>
          <a:custGeom>
            <a:avLst/>
            <a:gdLst>
              <a:gd name="T0" fmla="*/ 0 w 5"/>
              <a:gd name="T1" fmla="*/ 0 h 4"/>
              <a:gd name="T2" fmla="*/ 5 w 5"/>
              <a:gd name="T3" fmla="*/ 4 h 4"/>
              <a:gd name="T4" fmla="*/ 3 w 5"/>
              <a:gd name="T5" fmla="*/ 2 h 4"/>
              <a:gd name="T6" fmla="*/ 0 w 5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0" y="0"/>
                </a:moveTo>
                <a:cubicBezTo>
                  <a:pt x="1" y="1"/>
                  <a:pt x="3" y="3"/>
                  <a:pt x="5" y="4"/>
                </a:cubicBezTo>
                <a:cubicBezTo>
                  <a:pt x="4" y="3"/>
                  <a:pt x="4" y="3"/>
                  <a:pt x="3" y="2"/>
                </a:cubicBezTo>
                <a:cubicBezTo>
                  <a:pt x="2" y="1"/>
                  <a:pt x="1" y="1"/>
                  <a:pt x="0" y="0"/>
                </a:cubicBezTo>
              </a:path>
            </a:pathLst>
          </a:custGeom>
          <a:solidFill>
            <a:srgbClr val="3B39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endParaRPr lang="en-US" sz="1080" dirty="0"/>
          </a:p>
        </p:txBody>
      </p:sp>
      <p:sp>
        <p:nvSpPr>
          <p:cNvPr id="26" name="Rectangle 23"/>
          <p:cNvSpPr>
            <a:spLocks noChangeArrowheads="1"/>
          </p:cNvSpPr>
          <p:nvPr userDrawn="1"/>
        </p:nvSpPr>
        <p:spPr bwMode="auto">
          <a:xfrm>
            <a:off x="8637099" y="11225213"/>
            <a:ext cx="7619" cy="953"/>
          </a:xfrm>
          <a:prstGeom prst="rect">
            <a:avLst/>
          </a:prstGeom>
          <a:solidFill>
            <a:srgbClr val="CC19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endParaRPr lang="en-US" sz="1080" dirty="0"/>
          </a:p>
        </p:txBody>
      </p:sp>
    </p:spTree>
    <p:extLst>
      <p:ext uri="{BB962C8B-B14F-4D97-AF65-F5344CB8AC3E}">
        <p14:creationId xmlns:p14="http://schemas.microsoft.com/office/powerpoint/2010/main" val="137582958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-5715"/>
            <a:ext cx="14637067" cy="6072188"/>
          </a:xfrm>
          <a:custGeom>
            <a:avLst/>
            <a:gdLst>
              <a:gd name="connsiteX0" fmla="*/ 0 w 24398288"/>
              <a:gd name="connsiteY0" fmla="*/ 0 h 10120313"/>
              <a:gd name="connsiteX1" fmla="*/ 5957 w 24398288"/>
              <a:gd name="connsiteY1" fmla="*/ 0 h 10120313"/>
              <a:gd name="connsiteX2" fmla="*/ 20104 w 24398288"/>
              <a:gd name="connsiteY2" fmla="*/ 0 h 10120313"/>
              <a:gd name="connsiteX3" fmla="*/ 47653 w 24398288"/>
              <a:gd name="connsiteY3" fmla="*/ 0 h 10120313"/>
              <a:gd name="connsiteX4" fmla="*/ 93072 w 24398288"/>
              <a:gd name="connsiteY4" fmla="*/ 0 h 10120313"/>
              <a:gd name="connsiteX5" fmla="*/ 160829 w 24398288"/>
              <a:gd name="connsiteY5" fmla="*/ 0 h 10120313"/>
              <a:gd name="connsiteX6" fmla="*/ 255390 w 24398288"/>
              <a:gd name="connsiteY6" fmla="*/ 0 h 10120313"/>
              <a:gd name="connsiteX7" fmla="*/ 381224 w 24398288"/>
              <a:gd name="connsiteY7" fmla="*/ 0 h 10120313"/>
              <a:gd name="connsiteX8" fmla="*/ 542797 w 24398288"/>
              <a:gd name="connsiteY8" fmla="*/ 0 h 10120313"/>
              <a:gd name="connsiteX9" fmla="*/ 744577 w 24398288"/>
              <a:gd name="connsiteY9" fmla="*/ 0 h 10120313"/>
              <a:gd name="connsiteX10" fmla="*/ 991032 w 24398288"/>
              <a:gd name="connsiteY10" fmla="*/ 0 h 10120313"/>
              <a:gd name="connsiteX11" fmla="*/ 1286629 w 24398288"/>
              <a:gd name="connsiteY11" fmla="*/ 0 h 10120313"/>
              <a:gd name="connsiteX12" fmla="*/ 1635835 w 24398288"/>
              <a:gd name="connsiteY12" fmla="*/ 0 h 10120313"/>
              <a:gd name="connsiteX13" fmla="*/ 2043119 w 24398288"/>
              <a:gd name="connsiteY13" fmla="*/ 0 h 10120313"/>
              <a:gd name="connsiteX14" fmla="*/ 2269936 w 24398288"/>
              <a:gd name="connsiteY14" fmla="*/ 0 h 10120313"/>
              <a:gd name="connsiteX15" fmla="*/ 2512947 w 24398288"/>
              <a:gd name="connsiteY15" fmla="*/ 0 h 10120313"/>
              <a:gd name="connsiteX16" fmla="*/ 2772711 w 24398288"/>
              <a:gd name="connsiteY16" fmla="*/ 0 h 10120313"/>
              <a:gd name="connsiteX17" fmla="*/ 3049786 w 24398288"/>
              <a:gd name="connsiteY17" fmla="*/ 0 h 10120313"/>
              <a:gd name="connsiteX18" fmla="*/ 3344732 w 24398288"/>
              <a:gd name="connsiteY18" fmla="*/ 0 h 10120313"/>
              <a:gd name="connsiteX19" fmla="*/ 3658106 w 24398288"/>
              <a:gd name="connsiteY19" fmla="*/ 0 h 10120313"/>
              <a:gd name="connsiteX20" fmla="*/ 3990466 w 24398288"/>
              <a:gd name="connsiteY20" fmla="*/ 0 h 10120313"/>
              <a:gd name="connsiteX21" fmla="*/ 4342372 w 24398288"/>
              <a:gd name="connsiteY21" fmla="*/ 0 h 10120313"/>
              <a:gd name="connsiteX22" fmla="*/ 4714381 w 24398288"/>
              <a:gd name="connsiteY22" fmla="*/ 0 h 10120313"/>
              <a:gd name="connsiteX23" fmla="*/ 5107052 w 24398288"/>
              <a:gd name="connsiteY23" fmla="*/ 0 h 10120313"/>
              <a:gd name="connsiteX24" fmla="*/ 5520943 w 24398288"/>
              <a:gd name="connsiteY24" fmla="*/ 0 h 10120313"/>
              <a:gd name="connsiteX25" fmla="*/ 5956614 w 24398288"/>
              <a:gd name="connsiteY25" fmla="*/ 0 h 10120313"/>
              <a:gd name="connsiteX26" fmla="*/ 6414622 w 24398288"/>
              <a:gd name="connsiteY26" fmla="*/ 0 h 10120313"/>
              <a:gd name="connsiteX27" fmla="*/ 6895525 w 24398288"/>
              <a:gd name="connsiteY27" fmla="*/ 0 h 10120313"/>
              <a:gd name="connsiteX28" fmla="*/ 7399883 w 24398288"/>
              <a:gd name="connsiteY28" fmla="*/ 0 h 10120313"/>
              <a:gd name="connsiteX29" fmla="*/ 7928253 w 24398288"/>
              <a:gd name="connsiteY29" fmla="*/ 0 h 10120313"/>
              <a:gd name="connsiteX30" fmla="*/ 8481194 w 24398288"/>
              <a:gd name="connsiteY30" fmla="*/ 0 h 10120313"/>
              <a:gd name="connsiteX31" fmla="*/ 9059265 w 24398288"/>
              <a:gd name="connsiteY31" fmla="*/ 0 h 10120313"/>
              <a:gd name="connsiteX32" fmla="*/ 9663023 w 24398288"/>
              <a:gd name="connsiteY32" fmla="*/ 0 h 10120313"/>
              <a:gd name="connsiteX33" fmla="*/ 10293028 w 24398288"/>
              <a:gd name="connsiteY33" fmla="*/ 0 h 10120313"/>
              <a:gd name="connsiteX34" fmla="*/ 10949838 w 24398288"/>
              <a:gd name="connsiteY34" fmla="*/ 0 h 10120313"/>
              <a:gd name="connsiteX35" fmla="*/ 11634011 w 24398288"/>
              <a:gd name="connsiteY35" fmla="*/ 0 h 10120313"/>
              <a:gd name="connsiteX36" fmla="*/ 12346105 w 24398288"/>
              <a:gd name="connsiteY36" fmla="*/ 0 h 10120313"/>
              <a:gd name="connsiteX37" fmla="*/ 13086679 w 24398288"/>
              <a:gd name="connsiteY37" fmla="*/ 0 h 10120313"/>
              <a:gd name="connsiteX38" fmla="*/ 13856292 w 24398288"/>
              <a:gd name="connsiteY38" fmla="*/ 0 h 10120313"/>
              <a:gd name="connsiteX39" fmla="*/ 14655502 w 24398288"/>
              <a:gd name="connsiteY39" fmla="*/ 0 h 10120313"/>
              <a:gd name="connsiteX40" fmla="*/ 15484868 w 24398288"/>
              <a:gd name="connsiteY40" fmla="*/ 0 h 10120313"/>
              <a:gd name="connsiteX41" fmla="*/ 16344947 w 24398288"/>
              <a:gd name="connsiteY41" fmla="*/ 0 h 10120313"/>
              <a:gd name="connsiteX42" fmla="*/ 17236298 w 24398288"/>
              <a:gd name="connsiteY42" fmla="*/ 0 h 10120313"/>
              <a:gd name="connsiteX43" fmla="*/ 18159480 w 24398288"/>
              <a:gd name="connsiteY43" fmla="*/ 0 h 10120313"/>
              <a:gd name="connsiteX44" fmla="*/ 19115052 w 24398288"/>
              <a:gd name="connsiteY44" fmla="*/ 0 h 10120313"/>
              <a:gd name="connsiteX45" fmla="*/ 20103570 w 24398288"/>
              <a:gd name="connsiteY45" fmla="*/ 0 h 10120313"/>
              <a:gd name="connsiteX46" fmla="*/ 21125594 w 24398288"/>
              <a:gd name="connsiteY46" fmla="*/ 0 h 10120313"/>
              <a:gd name="connsiteX47" fmla="*/ 22181684 w 24398288"/>
              <a:gd name="connsiteY47" fmla="*/ 0 h 10120313"/>
              <a:gd name="connsiteX48" fmla="*/ 23272396 w 24398288"/>
              <a:gd name="connsiteY48" fmla="*/ 0 h 10120313"/>
              <a:gd name="connsiteX49" fmla="*/ 24398288 w 24398288"/>
              <a:gd name="connsiteY49" fmla="*/ 0 h 10120313"/>
              <a:gd name="connsiteX50" fmla="*/ 24398288 w 24398288"/>
              <a:gd name="connsiteY50" fmla="*/ 1022 h 10120313"/>
              <a:gd name="connsiteX51" fmla="*/ 24398288 w 24398288"/>
              <a:gd name="connsiteY51" fmla="*/ 8173 h 10120313"/>
              <a:gd name="connsiteX52" fmla="*/ 24398288 w 24398288"/>
              <a:gd name="connsiteY52" fmla="*/ 27585 h 10120313"/>
              <a:gd name="connsiteX53" fmla="*/ 24398288 w 24398288"/>
              <a:gd name="connsiteY53" fmla="*/ 65386 h 10120313"/>
              <a:gd name="connsiteX54" fmla="*/ 24398288 w 24398288"/>
              <a:gd name="connsiteY54" fmla="*/ 93098 h 10120313"/>
              <a:gd name="connsiteX55" fmla="*/ 24398288 w 24398288"/>
              <a:gd name="connsiteY55" fmla="*/ 127707 h 10120313"/>
              <a:gd name="connsiteX56" fmla="*/ 24398288 w 24398288"/>
              <a:gd name="connsiteY56" fmla="*/ 169978 h 10120313"/>
              <a:gd name="connsiteX57" fmla="*/ 24398288 w 24398288"/>
              <a:gd name="connsiteY57" fmla="*/ 220678 h 10120313"/>
              <a:gd name="connsiteX58" fmla="*/ 24398288 w 24398288"/>
              <a:gd name="connsiteY58" fmla="*/ 280572 h 10120313"/>
              <a:gd name="connsiteX59" fmla="*/ 24398288 w 24398288"/>
              <a:gd name="connsiteY59" fmla="*/ 350428 h 10120313"/>
              <a:gd name="connsiteX60" fmla="*/ 24398288 w 24398288"/>
              <a:gd name="connsiteY60" fmla="*/ 431011 h 10120313"/>
              <a:gd name="connsiteX61" fmla="*/ 24398288 w 24398288"/>
              <a:gd name="connsiteY61" fmla="*/ 523087 h 10120313"/>
              <a:gd name="connsiteX62" fmla="*/ 24398288 w 24398288"/>
              <a:gd name="connsiteY62" fmla="*/ 627424 h 10120313"/>
              <a:gd name="connsiteX63" fmla="*/ 24398288 w 24398288"/>
              <a:gd name="connsiteY63" fmla="*/ 744786 h 10120313"/>
              <a:gd name="connsiteX64" fmla="*/ 24398288 w 24398288"/>
              <a:gd name="connsiteY64" fmla="*/ 875941 h 10120313"/>
              <a:gd name="connsiteX65" fmla="*/ 24398288 w 24398288"/>
              <a:gd name="connsiteY65" fmla="*/ 1021655 h 10120313"/>
              <a:gd name="connsiteX66" fmla="*/ 24398288 w 24398288"/>
              <a:gd name="connsiteY66" fmla="*/ 1182693 h 10120313"/>
              <a:gd name="connsiteX67" fmla="*/ 24398288 w 24398288"/>
              <a:gd name="connsiteY67" fmla="*/ 1359822 h 10120313"/>
              <a:gd name="connsiteX68" fmla="*/ 24398288 w 24398288"/>
              <a:gd name="connsiteY68" fmla="*/ 1553809 h 10120313"/>
              <a:gd name="connsiteX69" fmla="*/ 24398288 w 24398288"/>
              <a:gd name="connsiteY69" fmla="*/ 1765419 h 10120313"/>
              <a:gd name="connsiteX70" fmla="*/ 24398288 w 24398288"/>
              <a:gd name="connsiteY70" fmla="*/ 1995419 h 10120313"/>
              <a:gd name="connsiteX71" fmla="*/ 24398288 w 24398288"/>
              <a:gd name="connsiteY71" fmla="*/ 2244575 h 10120313"/>
              <a:gd name="connsiteX72" fmla="*/ 24398288 w 24398288"/>
              <a:gd name="connsiteY72" fmla="*/ 2513654 h 10120313"/>
              <a:gd name="connsiteX73" fmla="*/ 24398288 w 24398288"/>
              <a:gd name="connsiteY73" fmla="*/ 2803420 h 10120313"/>
              <a:gd name="connsiteX74" fmla="*/ 24398288 w 24398288"/>
              <a:gd name="connsiteY74" fmla="*/ 3114642 h 10120313"/>
              <a:gd name="connsiteX75" fmla="*/ 24398288 w 24398288"/>
              <a:gd name="connsiteY75" fmla="*/ 3448084 h 10120313"/>
              <a:gd name="connsiteX76" fmla="*/ 24398288 w 24398288"/>
              <a:gd name="connsiteY76" fmla="*/ 3804514 h 10120313"/>
              <a:gd name="connsiteX77" fmla="*/ 24398288 w 24398288"/>
              <a:gd name="connsiteY77" fmla="*/ 4184697 h 10120313"/>
              <a:gd name="connsiteX78" fmla="*/ 14393157 w 24398288"/>
              <a:gd name="connsiteY78" fmla="*/ 8351885 h 10120313"/>
              <a:gd name="connsiteX79" fmla="*/ 11730153 w 24398288"/>
              <a:gd name="connsiteY79" fmla="*/ 7756572 h 10120313"/>
              <a:gd name="connsiteX80" fmla="*/ 11288116 w 24398288"/>
              <a:gd name="connsiteY80" fmla="*/ 7187524 h 10120313"/>
              <a:gd name="connsiteX81" fmla="*/ 8646676 w 24398288"/>
              <a:gd name="connsiteY81" fmla="*/ 6583456 h 10120313"/>
              <a:gd name="connsiteX82" fmla="*/ 0 w 24398288"/>
              <a:gd name="connsiteY82" fmla="*/ 10120313 h 10120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24398288" h="10120313">
                <a:moveTo>
                  <a:pt x="0" y="0"/>
                </a:moveTo>
                <a:lnTo>
                  <a:pt x="5957" y="0"/>
                </a:lnTo>
                <a:lnTo>
                  <a:pt x="20104" y="0"/>
                </a:lnTo>
                <a:lnTo>
                  <a:pt x="47653" y="0"/>
                </a:lnTo>
                <a:lnTo>
                  <a:pt x="93072" y="0"/>
                </a:lnTo>
                <a:lnTo>
                  <a:pt x="160829" y="0"/>
                </a:lnTo>
                <a:lnTo>
                  <a:pt x="255390" y="0"/>
                </a:lnTo>
                <a:lnTo>
                  <a:pt x="381224" y="0"/>
                </a:lnTo>
                <a:lnTo>
                  <a:pt x="542797" y="0"/>
                </a:lnTo>
                <a:lnTo>
                  <a:pt x="744577" y="0"/>
                </a:lnTo>
                <a:lnTo>
                  <a:pt x="991032" y="0"/>
                </a:lnTo>
                <a:lnTo>
                  <a:pt x="1286629" y="0"/>
                </a:lnTo>
                <a:lnTo>
                  <a:pt x="1635835" y="0"/>
                </a:lnTo>
                <a:lnTo>
                  <a:pt x="2043119" y="0"/>
                </a:lnTo>
                <a:lnTo>
                  <a:pt x="2269936" y="0"/>
                </a:lnTo>
                <a:lnTo>
                  <a:pt x="2512947" y="0"/>
                </a:lnTo>
                <a:lnTo>
                  <a:pt x="2772711" y="0"/>
                </a:lnTo>
                <a:lnTo>
                  <a:pt x="3049786" y="0"/>
                </a:lnTo>
                <a:lnTo>
                  <a:pt x="3344732" y="0"/>
                </a:lnTo>
                <a:lnTo>
                  <a:pt x="3658106" y="0"/>
                </a:lnTo>
                <a:lnTo>
                  <a:pt x="3990466" y="0"/>
                </a:lnTo>
                <a:lnTo>
                  <a:pt x="4342372" y="0"/>
                </a:lnTo>
                <a:lnTo>
                  <a:pt x="4714381" y="0"/>
                </a:lnTo>
                <a:lnTo>
                  <a:pt x="5107052" y="0"/>
                </a:lnTo>
                <a:lnTo>
                  <a:pt x="5520943" y="0"/>
                </a:lnTo>
                <a:lnTo>
                  <a:pt x="5956614" y="0"/>
                </a:lnTo>
                <a:lnTo>
                  <a:pt x="6414622" y="0"/>
                </a:lnTo>
                <a:lnTo>
                  <a:pt x="6895525" y="0"/>
                </a:lnTo>
                <a:lnTo>
                  <a:pt x="7399883" y="0"/>
                </a:lnTo>
                <a:lnTo>
                  <a:pt x="7928253" y="0"/>
                </a:lnTo>
                <a:lnTo>
                  <a:pt x="8481194" y="0"/>
                </a:lnTo>
                <a:lnTo>
                  <a:pt x="9059265" y="0"/>
                </a:lnTo>
                <a:lnTo>
                  <a:pt x="9663023" y="0"/>
                </a:lnTo>
                <a:lnTo>
                  <a:pt x="10293028" y="0"/>
                </a:lnTo>
                <a:lnTo>
                  <a:pt x="10949838" y="0"/>
                </a:lnTo>
                <a:lnTo>
                  <a:pt x="11634011" y="0"/>
                </a:lnTo>
                <a:lnTo>
                  <a:pt x="12346105" y="0"/>
                </a:lnTo>
                <a:lnTo>
                  <a:pt x="13086679" y="0"/>
                </a:lnTo>
                <a:lnTo>
                  <a:pt x="13856292" y="0"/>
                </a:lnTo>
                <a:lnTo>
                  <a:pt x="14655502" y="0"/>
                </a:lnTo>
                <a:lnTo>
                  <a:pt x="15484868" y="0"/>
                </a:lnTo>
                <a:lnTo>
                  <a:pt x="16344947" y="0"/>
                </a:lnTo>
                <a:lnTo>
                  <a:pt x="17236298" y="0"/>
                </a:lnTo>
                <a:lnTo>
                  <a:pt x="18159480" y="0"/>
                </a:lnTo>
                <a:lnTo>
                  <a:pt x="19115052" y="0"/>
                </a:lnTo>
                <a:lnTo>
                  <a:pt x="20103570" y="0"/>
                </a:lnTo>
                <a:lnTo>
                  <a:pt x="21125594" y="0"/>
                </a:lnTo>
                <a:lnTo>
                  <a:pt x="22181684" y="0"/>
                </a:lnTo>
                <a:lnTo>
                  <a:pt x="23272396" y="0"/>
                </a:lnTo>
                <a:lnTo>
                  <a:pt x="24398288" y="0"/>
                </a:lnTo>
                <a:lnTo>
                  <a:pt x="24398288" y="1022"/>
                </a:lnTo>
                <a:lnTo>
                  <a:pt x="24398288" y="8173"/>
                </a:lnTo>
                <a:lnTo>
                  <a:pt x="24398288" y="27585"/>
                </a:lnTo>
                <a:lnTo>
                  <a:pt x="24398288" y="65386"/>
                </a:lnTo>
                <a:lnTo>
                  <a:pt x="24398288" y="93098"/>
                </a:lnTo>
                <a:lnTo>
                  <a:pt x="24398288" y="127707"/>
                </a:lnTo>
                <a:lnTo>
                  <a:pt x="24398288" y="169978"/>
                </a:lnTo>
                <a:lnTo>
                  <a:pt x="24398288" y="220678"/>
                </a:lnTo>
                <a:lnTo>
                  <a:pt x="24398288" y="280572"/>
                </a:lnTo>
                <a:lnTo>
                  <a:pt x="24398288" y="350428"/>
                </a:lnTo>
                <a:lnTo>
                  <a:pt x="24398288" y="431011"/>
                </a:lnTo>
                <a:lnTo>
                  <a:pt x="24398288" y="523087"/>
                </a:lnTo>
                <a:lnTo>
                  <a:pt x="24398288" y="627424"/>
                </a:lnTo>
                <a:lnTo>
                  <a:pt x="24398288" y="744786"/>
                </a:lnTo>
                <a:lnTo>
                  <a:pt x="24398288" y="875941"/>
                </a:lnTo>
                <a:lnTo>
                  <a:pt x="24398288" y="1021655"/>
                </a:lnTo>
                <a:lnTo>
                  <a:pt x="24398288" y="1182693"/>
                </a:lnTo>
                <a:lnTo>
                  <a:pt x="24398288" y="1359822"/>
                </a:lnTo>
                <a:lnTo>
                  <a:pt x="24398288" y="1553809"/>
                </a:lnTo>
                <a:lnTo>
                  <a:pt x="24398288" y="1765419"/>
                </a:lnTo>
                <a:lnTo>
                  <a:pt x="24398288" y="1995419"/>
                </a:lnTo>
                <a:lnTo>
                  <a:pt x="24398288" y="2244575"/>
                </a:lnTo>
                <a:lnTo>
                  <a:pt x="24398288" y="2513654"/>
                </a:lnTo>
                <a:lnTo>
                  <a:pt x="24398288" y="2803420"/>
                </a:lnTo>
                <a:lnTo>
                  <a:pt x="24398288" y="3114642"/>
                </a:lnTo>
                <a:lnTo>
                  <a:pt x="24398288" y="3448084"/>
                </a:lnTo>
                <a:lnTo>
                  <a:pt x="24398288" y="3804514"/>
                </a:lnTo>
                <a:lnTo>
                  <a:pt x="24398288" y="4184697"/>
                </a:lnTo>
                <a:cubicBezTo>
                  <a:pt x="24398288" y="4184697"/>
                  <a:pt x="24398288" y="4184697"/>
                  <a:pt x="14393157" y="8351885"/>
                </a:cubicBezTo>
                <a:cubicBezTo>
                  <a:pt x="13444395" y="8745841"/>
                  <a:pt x="12290786" y="8483204"/>
                  <a:pt x="11730153" y="7756572"/>
                </a:cubicBezTo>
                <a:cubicBezTo>
                  <a:pt x="11730153" y="7756572"/>
                  <a:pt x="11730153" y="7756572"/>
                  <a:pt x="11288116" y="7187524"/>
                </a:cubicBezTo>
                <a:cubicBezTo>
                  <a:pt x="10738266" y="6460892"/>
                  <a:pt x="9584657" y="6198254"/>
                  <a:pt x="8646676" y="6583456"/>
                </a:cubicBezTo>
                <a:cubicBezTo>
                  <a:pt x="8646676" y="6583456"/>
                  <a:pt x="8646676" y="6583456"/>
                  <a:pt x="0" y="1012031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94419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4">
            <a:extLst>
              <a:ext uri="{FF2B5EF4-FFF2-40B4-BE49-F238E27FC236}">
                <a16:creationId xmlns:a16="http://schemas.microsoft.com/office/drawing/2014/main" id="{AE6A305B-D175-4C19-A7BC-F9D2C006087E}"/>
              </a:ext>
            </a:extLst>
          </p:cNvPr>
          <p:cNvSpPr>
            <a:spLocks/>
          </p:cNvSpPr>
          <p:nvPr userDrawn="1"/>
        </p:nvSpPr>
        <p:spPr bwMode="auto">
          <a:xfrm>
            <a:off x="734119" y="2404058"/>
            <a:ext cx="3179098" cy="4942952"/>
          </a:xfrm>
          <a:custGeom>
            <a:avLst/>
            <a:gdLst>
              <a:gd name="connsiteX0" fmla="*/ 0 w 5299185"/>
              <a:gd name="connsiteY0" fmla="*/ 2900542 h 8239326"/>
              <a:gd name="connsiteX1" fmla="*/ 5299185 w 5299185"/>
              <a:gd name="connsiteY1" fmla="*/ 2900542 h 8239326"/>
              <a:gd name="connsiteX2" fmla="*/ 5299185 w 5299185"/>
              <a:gd name="connsiteY2" fmla="*/ 8239326 h 8239326"/>
              <a:gd name="connsiteX3" fmla="*/ 0 w 5299185"/>
              <a:gd name="connsiteY3" fmla="*/ 8239326 h 8239326"/>
              <a:gd name="connsiteX4" fmla="*/ 0 w 5299185"/>
              <a:gd name="connsiteY4" fmla="*/ 0 h 8239326"/>
              <a:gd name="connsiteX5" fmla="*/ 5299185 w 5299185"/>
              <a:gd name="connsiteY5" fmla="*/ 0 h 8239326"/>
              <a:gd name="connsiteX6" fmla="*/ 5299185 w 5299185"/>
              <a:gd name="connsiteY6" fmla="*/ 2768764 h 8239326"/>
              <a:gd name="connsiteX7" fmla="*/ 0 w 5299185"/>
              <a:gd name="connsiteY7" fmla="*/ 2768764 h 823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99185" h="8239326">
                <a:moveTo>
                  <a:pt x="0" y="2900542"/>
                </a:moveTo>
                <a:lnTo>
                  <a:pt x="5299185" y="2900542"/>
                </a:lnTo>
                <a:lnTo>
                  <a:pt x="5299185" y="8239326"/>
                </a:lnTo>
                <a:lnTo>
                  <a:pt x="0" y="8239326"/>
                </a:lnTo>
                <a:close/>
                <a:moveTo>
                  <a:pt x="0" y="0"/>
                </a:moveTo>
                <a:lnTo>
                  <a:pt x="5299185" y="0"/>
                </a:lnTo>
                <a:lnTo>
                  <a:pt x="5299185" y="2768764"/>
                </a:lnTo>
                <a:lnTo>
                  <a:pt x="0" y="276876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 w="9525">
            <a:solidFill>
              <a:schemeClr val="bg1">
                <a:lumMod val="10000"/>
                <a:lumOff val="90000"/>
              </a:schemeClr>
            </a:solidFill>
            <a:round/>
            <a:headEnd/>
            <a:tailEnd/>
          </a:ln>
        </p:spPr>
        <p:txBody>
          <a:bodyPr vert="horz" wrap="square" lIns="109714" tIns="54857" rIns="109714" bIns="54857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 sz="192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Freeform 37">
            <a:extLst>
              <a:ext uri="{FF2B5EF4-FFF2-40B4-BE49-F238E27FC236}">
                <a16:creationId xmlns:a16="http://schemas.microsoft.com/office/drawing/2014/main" id="{F0937356-A286-4983-8CFA-5569C22689C0}"/>
              </a:ext>
            </a:extLst>
          </p:cNvPr>
          <p:cNvSpPr>
            <a:spLocks/>
          </p:cNvSpPr>
          <p:nvPr userDrawn="1"/>
        </p:nvSpPr>
        <p:spPr bwMode="auto">
          <a:xfrm>
            <a:off x="4072257" y="2404058"/>
            <a:ext cx="3179098" cy="4942952"/>
          </a:xfrm>
          <a:custGeom>
            <a:avLst/>
            <a:gdLst>
              <a:gd name="connsiteX0" fmla="*/ 0 w 5299185"/>
              <a:gd name="connsiteY0" fmla="*/ 2900542 h 8239326"/>
              <a:gd name="connsiteX1" fmla="*/ 5299185 w 5299185"/>
              <a:gd name="connsiteY1" fmla="*/ 2900542 h 8239326"/>
              <a:gd name="connsiteX2" fmla="*/ 5299185 w 5299185"/>
              <a:gd name="connsiteY2" fmla="*/ 8239326 h 8239326"/>
              <a:gd name="connsiteX3" fmla="*/ 0 w 5299185"/>
              <a:gd name="connsiteY3" fmla="*/ 8239326 h 8239326"/>
              <a:gd name="connsiteX4" fmla="*/ 0 w 5299185"/>
              <a:gd name="connsiteY4" fmla="*/ 0 h 8239326"/>
              <a:gd name="connsiteX5" fmla="*/ 5299185 w 5299185"/>
              <a:gd name="connsiteY5" fmla="*/ 0 h 8239326"/>
              <a:gd name="connsiteX6" fmla="*/ 5299185 w 5299185"/>
              <a:gd name="connsiteY6" fmla="*/ 2768764 h 8239326"/>
              <a:gd name="connsiteX7" fmla="*/ 0 w 5299185"/>
              <a:gd name="connsiteY7" fmla="*/ 2768764 h 823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99185" h="8239326">
                <a:moveTo>
                  <a:pt x="0" y="2900542"/>
                </a:moveTo>
                <a:lnTo>
                  <a:pt x="5299185" y="2900542"/>
                </a:lnTo>
                <a:lnTo>
                  <a:pt x="5299185" y="8239326"/>
                </a:lnTo>
                <a:lnTo>
                  <a:pt x="0" y="8239326"/>
                </a:lnTo>
                <a:close/>
                <a:moveTo>
                  <a:pt x="0" y="0"/>
                </a:moveTo>
                <a:lnTo>
                  <a:pt x="5299185" y="0"/>
                </a:lnTo>
                <a:lnTo>
                  <a:pt x="5299185" y="2768764"/>
                </a:lnTo>
                <a:lnTo>
                  <a:pt x="0" y="276876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 w="9525">
            <a:solidFill>
              <a:schemeClr val="bg1">
                <a:lumMod val="10000"/>
                <a:lumOff val="90000"/>
              </a:schemeClr>
            </a:solidFill>
            <a:round/>
            <a:headEnd/>
            <a:tailEnd/>
          </a:ln>
        </p:spPr>
        <p:txBody>
          <a:bodyPr vert="horz" wrap="square" lIns="109714" tIns="54857" rIns="109714" bIns="54857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 sz="192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reeform 39">
            <a:extLst>
              <a:ext uri="{FF2B5EF4-FFF2-40B4-BE49-F238E27FC236}">
                <a16:creationId xmlns:a16="http://schemas.microsoft.com/office/drawing/2014/main" id="{5A14D538-9C33-419B-8E38-3D081CCAABE8}"/>
              </a:ext>
            </a:extLst>
          </p:cNvPr>
          <p:cNvSpPr>
            <a:spLocks/>
          </p:cNvSpPr>
          <p:nvPr userDrawn="1"/>
        </p:nvSpPr>
        <p:spPr bwMode="auto">
          <a:xfrm>
            <a:off x="7410395" y="2038292"/>
            <a:ext cx="3179098" cy="5674484"/>
          </a:xfrm>
          <a:custGeom>
            <a:avLst/>
            <a:gdLst>
              <a:gd name="connsiteX0" fmla="*/ 0 w 5299186"/>
              <a:gd name="connsiteY0" fmla="*/ 3169015 h 9458705"/>
              <a:gd name="connsiteX1" fmla="*/ 5299186 w 5299186"/>
              <a:gd name="connsiteY1" fmla="*/ 3169015 h 9458705"/>
              <a:gd name="connsiteX2" fmla="*/ 5299186 w 5299186"/>
              <a:gd name="connsiteY2" fmla="*/ 9458705 h 9458705"/>
              <a:gd name="connsiteX3" fmla="*/ 0 w 5299186"/>
              <a:gd name="connsiteY3" fmla="*/ 9458705 h 9458705"/>
              <a:gd name="connsiteX4" fmla="*/ 0 w 5299186"/>
              <a:gd name="connsiteY4" fmla="*/ 0 h 9458705"/>
              <a:gd name="connsiteX5" fmla="*/ 5299186 w 5299186"/>
              <a:gd name="connsiteY5" fmla="*/ 0 h 9458705"/>
              <a:gd name="connsiteX6" fmla="*/ 5299186 w 5299186"/>
              <a:gd name="connsiteY6" fmla="*/ 3037237 h 9458705"/>
              <a:gd name="connsiteX7" fmla="*/ 0 w 5299186"/>
              <a:gd name="connsiteY7" fmla="*/ 3037237 h 9458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99186" h="9458705">
                <a:moveTo>
                  <a:pt x="0" y="3169015"/>
                </a:moveTo>
                <a:lnTo>
                  <a:pt x="5299186" y="3169015"/>
                </a:lnTo>
                <a:lnTo>
                  <a:pt x="5299186" y="9458705"/>
                </a:lnTo>
                <a:lnTo>
                  <a:pt x="0" y="9458705"/>
                </a:lnTo>
                <a:close/>
                <a:moveTo>
                  <a:pt x="0" y="0"/>
                </a:moveTo>
                <a:lnTo>
                  <a:pt x="5299186" y="0"/>
                </a:lnTo>
                <a:lnTo>
                  <a:pt x="5299186" y="3037237"/>
                </a:lnTo>
                <a:lnTo>
                  <a:pt x="0" y="3037237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8000">
                <a:schemeClr val="accent4"/>
              </a:gs>
            </a:gsLst>
            <a:lin ang="2700000" scaled="0"/>
          </a:gradFill>
          <a:ln w="9525">
            <a:solidFill>
              <a:schemeClr val="bg1">
                <a:lumMod val="10000"/>
                <a:lumOff val="90000"/>
              </a:schemeClr>
            </a:solidFill>
            <a:round/>
            <a:headEnd/>
            <a:tailEnd/>
          </a:ln>
        </p:spPr>
        <p:txBody>
          <a:bodyPr vert="horz" wrap="square" lIns="109714" tIns="54857" rIns="109714" bIns="54857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 sz="192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Freeform 38">
            <a:extLst>
              <a:ext uri="{FF2B5EF4-FFF2-40B4-BE49-F238E27FC236}">
                <a16:creationId xmlns:a16="http://schemas.microsoft.com/office/drawing/2014/main" id="{9379822E-4554-43CF-BE07-D8FB4906FE1B}"/>
              </a:ext>
            </a:extLst>
          </p:cNvPr>
          <p:cNvSpPr>
            <a:spLocks/>
          </p:cNvSpPr>
          <p:nvPr userDrawn="1"/>
        </p:nvSpPr>
        <p:spPr bwMode="auto">
          <a:xfrm>
            <a:off x="10748533" y="2404058"/>
            <a:ext cx="3179096" cy="4942952"/>
          </a:xfrm>
          <a:custGeom>
            <a:avLst/>
            <a:gdLst>
              <a:gd name="connsiteX0" fmla="*/ 0 w 5299184"/>
              <a:gd name="connsiteY0" fmla="*/ 2900542 h 8239326"/>
              <a:gd name="connsiteX1" fmla="*/ 5299184 w 5299184"/>
              <a:gd name="connsiteY1" fmla="*/ 2900542 h 8239326"/>
              <a:gd name="connsiteX2" fmla="*/ 5299184 w 5299184"/>
              <a:gd name="connsiteY2" fmla="*/ 8239326 h 8239326"/>
              <a:gd name="connsiteX3" fmla="*/ 0 w 5299184"/>
              <a:gd name="connsiteY3" fmla="*/ 8239326 h 8239326"/>
              <a:gd name="connsiteX4" fmla="*/ 0 w 5299184"/>
              <a:gd name="connsiteY4" fmla="*/ 0 h 8239326"/>
              <a:gd name="connsiteX5" fmla="*/ 5299184 w 5299184"/>
              <a:gd name="connsiteY5" fmla="*/ 0 h 8239326"/>
              <a:gd name="connsiteX6" fmla="*/ 5299184 w 5299184"/>
              <a:gd name="connsiteY6" fmla="*/ 2768764 h 8239326"/>
              <a:gd name="connsiteX7" fmla="*/ 0 w 5299184"/>
              <a:gd name="connsiteY7" fmla="*/ 2768764 h 823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99184" h="8239326">
                <a:moveTo>
                  <a:pt x="0" y="2900542"/>
                </a:moveTo>
                <a:lnTo>
                  <a:pt x="5299184" y="2900542"/>
                </a:lnTo>
                <a:lnTo>
                  <a:pt x="5299184" y="8239326"/>
                </a:lnTo>
                <a:lnTo>
                  <a:pt x="0" y="8239326"/>
                </a:lnTo>
                <a:close/>
                <a:moveTo>
                  <a:pt x="0" y="0"/>
                </a:moveTo>
                <a:lnTo>
                  <a:pt x="5299184" y="0"/>
                </a:lnTo>
                <a:lnTo>
                  <a:pt x="5299184" y="2768764"/>
                </a:lnTo>
                <a:lnTo>
                  <a:pt x="0" y="276876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 w="9525">
            <a:solidFill>
              <a:schemeClr val="bg1">
                <a:lumMod val="10000"/>
                <a:lumOff val="90000"/>
              </a:schemeClr>
            </a:solidFill>
            <a:round/>
            <a:headEnd/>
            <a:tailEnd/>
          </a:ln>
        </p:spPr>
        <p:txBody>
          <a:bodyPr vert="horz" wrap="square" lIns="109714" tIns="54857" rIns="109714" bIns="54857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 sz="192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3E18AC56-8C6A-459B-B026-521BFD77D5DF}"/>
              </a:ext>
            </a:extLst>
          </p:cNvPr>
          <p:cNvSpPr>
            <a:spLocks/>
          </p:cNvSpPr>
          <p:nvPr userDrawn="1"/>
        </p:nvSpPr>
        <p:spPr bwMode="auto">
          <a:xfrm>
            <a:off x="1043899" y="6278156"/>
            <a:ext cx="2559541" cy="746028"/>
          </a:xfrm>
          <a:prstGeom prst="rect">
            <a:avLst/>
          </a:prstGeom>
          <a:gradFill>
            <a:gsLst>
              <a:gs pos="0">
                <a:schemeClr val="accent2"/>
              </a:gs>
              <a:gs pos="88000">
                <a:schemeClr val="accent4"/>
              </a:gs>
            </a:gsLst>
            <a:lin ang="2700000" scaled="0"/>
          </a:gradFill>
          <a:ln>
            <a:noFill/>
          </a:ln>
        </p:spPr>
        <p:txBody>
          <a:bodyPr vert="horz" wrap="square" lIns="109714" tIns="54857" rIns="109714" bIns="54857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id-ID" sz="24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04B06595-C383-4BE9-A595-3CD96EAEA134}"/>
              </a:ext>
            </a:extLst>
          </p:cNvPr>
          <p:cNvSpPr>
            <a:spLocks/>
          </p:cNvSpPr>
          <p:nvPr userDrawn="1"/>
        </p:nvSpPr>
        <p:spPr bwMode="auto">
          <a:xfrm>
            <a:off x="4382036" y="6278156"/>
            <a:ext cx="2559541" cy="746028"/>
          </a:xfrm>
          <a:prstGeom prst="rect">
            <a:avLst/>
          </a:prstGeom>
          <a:gradFill>
            <a:gsLst>
              <a:gs pos="0">
                <a:schemeClr val="accent2"/>
              </a:gs>
              <a:gs pos="88000">
                <a:schemeClr val="accent4"/>
              </a:gs>
            </a:gsLst>
            <a:lin ang="2700000" scaled="0"/>
          </a:gradFill>
          <a:ln>
            <a:noFill/>
          </a:ln>
        </p:spPr>
        <p:txBody>
          <a:bodyPr vert="horz" wrap="square" lIns="109714" tIns="54857" rIns="109714" bIns="54857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id-ID" sz="24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89B0F972-D65D-4E0E-8A77-1D74B893066C}"/>
              </a:ext>
            </a:extLst>
          </p:cNvPr>
          <p:cNvSpPr>
            <a:spLocks/>
          </p:cNvSpPr>
          <p:nvPr userDrawn="1"/>
        </p:nvSpPr>
        <p:spPr bwMode="auto">
          <a:xfrm>
            <a:off x="7720174" y="6600982"/>
            <a:ext cx="2559541" cy="746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109714" tIns="54857" rIns="109714" bIns="54857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id-ID" sz="2400" b="1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780D44C-2FE2-4B4D-AC37-6378BB78D442}"/>
              </a:ext>
            </a:extLst>
          </p:cNvPr>
          <p:cNvSpPr>
            <a:spLocks/>
          </p:cNvSpPr>
          <p:nvPr userDrawn="1"/>
        </p:nvSpPr>
        <p:spPr bwMode="auto">
          <a:xfrm>
            <a:off x="11058312" y="6278156"/>
            <a:ext cx="2559541" cy="746028"/>
          </a:xfrm>
          <a:prstGeom prst="rect">
            <a:avLst/>
          </a:prstGeom>
          <a:gradFill>
            <a:gsLst>
              <a:gs pos="0">
                <a:schemeClr val="accent2"/>
              </a:gs>
              <a:gs pos="88000">
                <a:schemeClr val="accent4"/>
              </a:gs>
            </a:gsLst>
            <a:lin ang="2700000" scaled="0"/>
          </a:gradFill>
          <a:ln>
            <a:noFill/>
          </a:ln>
        </p:spPr>
        <p:txBody>
          <a:bodyPr vert="horz" wrap="square" lIns="109714" tIns="54857" rIns="109714" bIns="54857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id-ID" sz="24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54322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5485687" y="627207"/>
            <a:ext cx="8526623" cy="336994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95589" y="4326609"/>
            <a:ext cx="8526623" cy="336994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439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1154" y="306093"/>
            <a:ext cx="3651682" cy="213264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1154" y="2743609"/>
            <a:ext cx="3651682" cy="213264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01154" y="5181124"/>
            <a:ext cx="3651682" cy="213264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817E5A78-48EB-4222-B234-E5D1E4F0A47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84407" y="915829"/>
            <a:ext cx="3651682" cy="213264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3B55DC68-B8C7-4B33-8870-16892F5E774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84407" y="3353344"/>
            <a:ext cx="3651682" cy="213264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4E0DE519-B0B1-447A-B110-E722EC6719D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84407" y="5790860"/>
            <a:ext cx="3651682" cy="213264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99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38008" y="564616"/>
            <a:ext cx="7742872" cy="358153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38008" y="4358070"/>
            <a:ext cx="7742872" cy="326018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97239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672592" y="580073"/>
            <a:ext cx="3828552" cy="706945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684979" y="580072"/>
            <a:ext cx="3232990" cy="706945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16704" y="580074"/>
            <a:ext cx="5772052" cy="377769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93299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89498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C6D5E1-A55F-244C-84F8-6CE8E785F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9ACDE6A-0D22-EB46-803F-5D9164EE9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971E78-8821-F348-B94C-98F110DFC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1577ADB-334B-2941-A55D-2FFF88282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FA3E1B-F1B1-5B42-8524-AC413B579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8347174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8ED3D2-22E8-9046-B0F8-2CC7B74C3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B6F73-F28C-A146-8D16-2142A356D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DA3782-EF81-E74F-AB40-3E56B62B2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00B384-0411-5A41-9BAD-1D5E95D7E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5D0F9D-2203-0A4A-86AE-9A6C675FF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0757058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FCBCE6-E170-6B40-B93B-CC70142B8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68A9B25-FF23-B84B-8A33-6CC333021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6524C4A-2D79-F342-A0D9-DC9B4491D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14C849E-254C-1D4C-8520-6345BDD9D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2D4E34-EDE9-494F-9BEB-74FBF1868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6888924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CD3B2F-2FD5-3041-9A09-564262BB3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4E746C-65ED-EF42-A4E1-3AF176F463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649714-CA84-3E41-ADB1-79ABD5771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98F43B5-DC37-3A40-BF2A-313F0A912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313592-8AE5-5149-8A0F-69E8F5FB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E5D3690-23E4-034C-9931-B60983B2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0958668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B25541-53FC-2049-BE0D-4BF7A94B8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ED1892F-6348-1148-B6FB-5095461D5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76ABAF2-0CC8-2048-AEBE-4881AC381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2441669-29D5-BE40-B854-E5CEE3E596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FE25224-1F54-7C4B-98BB-0C226E9CCF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371C8E6-866F-B944-B78A-1B26E3574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DE24330-A17C-A74E-AE1B-5C316DC4C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CE8CB06-971C-F648-8869-37BD15643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3463247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869F42-64A8-2846-A199-05315789D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29A8685-9403-B447-AC84-7D98E8195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1708463-BC62-3B41-85B6-B263680A0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BBEEEBF-6B71-7C4C-B815-3D7CEF2C0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7836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1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96.xml"/><Relationship Id="rId7" Type="http://schemas.openxmlformats.org/officeDocument/2006/relationships/slideLayout" Target="../slideLayouts/slideLayout100.xml"/><Relationship Id="rId1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95.xml"/><Relationship Id="rId1" Type="http://schemas.openxmlformats.org/officeDocument/2006/relationships/slideLayout" Target="../slideLayouts/slideLayout94.xml"/><Relationship Id="rId6" Type="http://schemas.openxmlformats.org/officeDocument/2006/relationships/slideLayout" Target="../slideLayouts/slideLayout99.xml"/><Relationship Id="rId11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98.xml"/><Relationship Id="rId10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97.xml"/><Relationship Id="rId9" Type="http://schemas.openxmlformats.org/officeDocument/2006/relationships/slideLayout" Target="../slideLayouts/slideLayout10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theme" Target="../theme/theme7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3" Type="http://schemas.openxmlformats.org/officeDocument/2006/relationships/slideLayout" Target="../slideLayouts/slideLayout77.xml"/><Relationship Id="rId7" Type="http://schemas.openxmlformats.org/officeDocument/2006/relationships/slideLayout" Target="../slideLayouts/slideLayout81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6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5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4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3" Type="http://schemas.openxmlformats.org/officeDocument/2006/relationships/slideLayout" Target="../slideLayouts/slideLayout88.xml"/><Relationship Id="rId7" Type="http://schemas.openxmlformats.org/officeDocument/2006/relationships/slideLayout" Target="../slideLayouts/slideLayout92.xml"/><Relationship Id="rId2" Type="http://schemas.openxmlformats.org/officeDocument/2006/relationships/slideLayout" Target="../slideLayouts/slideLayout87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5" Type="http://schemas.openxmlformats.org/officeDocument/2006/relationships/slideLayout" Target="../slideLayouts/slideLayout90.xml"/><Relationship Id="rId10" Type="http://schemas.openxmlformats.org/officeDocument/2006/relationships/hyperlink" Target="https://www.free-power-point-templates.com/" TargetMode="External"/><Relationship Id="rId4" Type="http://schemas.openxmlformats.org/officeDocument/2006/relationships/slideLayout" Target="../slideLayouts/slideLayout89.xml"/><Relationship Id="rId9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6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7CEEED-88C7-3740-954A-52C47706C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18CC4F6-18A3-D742-95D2-2027B4F25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4A09C1-CEEB-5D41-8E29-BE7E95659F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333659-7316-694A-8568-88ECE44BD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50E659-63E1-C14D-B1FC-1B943AE621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26892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529">
          <p15:clr>
            <a:srgbClr val="F26B43"/>
          </p15:clr>
        </p15:guide>
        <p15:guide id="4" pos="7151">
          <p15:clr>
            <a:srgbClr val="F26B43"/>
          </p15:clr>
        </p15:guide>
        <p15:guide id="5" orient="horz" pos="913">
          <p15:clr>
            <a:srgbClr val="F26B43"/>
          </p15:clr>
        </p15:guide>
        <p15:guide id="6" orient="horz" pos="374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6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7CEEED-88C7-3740-954A-52C47706C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18CC4F6-18A3-D742-95D2-2027B4F25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4A09C1-CEEB-5D41-8E29-BE7E95659F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9931D-5C47-D347-BE90-B26453E539BE}" type="datetimeFigureOut">
              <a:rPr kumimoji="1" lang="zh-TW" altLang="en-US" smtClean="0"/>
              <a:t>2025/4/26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333659-7316-694A-8568-88ECE44BD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50E659-63E1-C14D-B1FC-1B943AE621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1CBBC-053A-A240-92DB-658347C973C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72485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529">
          <p15:clr>
            <a:srgbClr val="F26B43"/>
          </p15:clr>
        </p15:guide>
        <p15:guide id="4" pos="7151">
          <p15:clr>
            <a:srgbClr val="F26B43"/>
          </p15:clr>
        </p15:guide>
        <p15:guide id="5" orient="horz" pos="913">
          <p15:clr>
            <a:srgbClr val="F26B43"/>
          </p15:clr>
        </p15:guide>
        <p15:guide id="6" orient="horz" pos="374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6C860C-FB0F-269D-D1FB-D9402BA39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0700E-6A69-2CFD-B9A1-08BF064E0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0B1CE-3316-5BF9-3777-6D2830A80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4B745-3EB0-1D6F-F449-5C38A93D1B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7A56C-F4CC-6319-51A9-B8754F3B3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096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190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1F042B-6711-FCD8-1661-42D49D0AC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AEB56-4305-35F9-0DB3-E48B8AE35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0301C-AC94-910D-444A-4879C8E7E6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DA017-E430-46C8-8374-10512B1F8D4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6006F-A335-98DE-BCC0-367C883AF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DDBD7-27EC-D821-3FEF-4DE8E3FB1D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5FD0A-51C7-4916-9BB3-BED32FBC5E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100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6C860C-FB0F-269D-D1FB-D9402BA39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2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0700E-6A69-2CFD-B9A1-08BF064E0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0B1CE-3316-5BF9-3777-6D2830A80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2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1EB4A-EF97-4173-AE12-77E0CED9F828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4B745-3EB0-1D6F-F449-5C38A93D1B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2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7A56C-F4CC-6319-51A9-B8754F3B3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2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C65BC-14A8-4038-A185-78919C9309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97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9422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77ADE9-878F-DDB6-3E34-DBFF65FCD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C5635-BBDF-F087-14FE-F0E99BB54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F800F-ED84-B6AF-F5F5-B17A1BD06E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8CAE-2F25-4C1A-863E-773B05CA5221}" type="datetimeFigureOut">
              <a:rPr lang="en-IN" smtClean="0"/>
              <a:t>26-Apr-2025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79361-B0DF-66C8-23EA-00E876BAF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0D0FF-5A5C-952D-4879-D3A73756BA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D8DB7-7466-4F8A-8CF9-782DBDE2E90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969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233954-9A9D-475A-819A-8E36B8354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6C9A3-E5CB-4241-8D2E-C8F9237F4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A062E-AE87-4548-B0C4-C59BCD5512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0B665-6DEA-4454-9FA9-69ED7F103E24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1ADEE-130C-452F-B10A-31333E0A48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2B6EA-56AB-4301-9FCC-A9753241E1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4C9DF-E961-4DE6-A9A5-F9C4845E295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46FB9C-99F4-1337-DE38-E9AA3AFB224C}"/>
              </a:ext>
            </a:extLst>
          </p:cNvPr>
          <p:cNvSpPr txBox="1"/>
          <p:nvPr userDrawn="1"/>
        </p:nvSpPr>
        <p:spPr>
          <a:xfrm>
            <a:off x="-55416" y="8267866"/>
            <a:ext cx="7315200" cy="313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40" dirty="0">
                <a:solidFill>
                  <a:schemeClr val="bg1">
                    <a:lumMod val="6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https://www.free-power-point-templates.com/</a:t>
            </a:r>
            <a:endParaRPr lang="en-US" sz="144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1742E2-8A1F-D251-487E-25DBE83CE164}"/>
              </a:ext>
            </a:extLst>
          </p:cNvPr>
          <p:cNvSpPr txBox="1"/>
          <p:nvPr userDrawn="1"/>
        </p:nvSpPr>
        <p:spPr>
          <a:xfrm>
            <a:off x="13250656" y="8267865"/>
            <a:ext cx="1447274" cy="313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40" dirty="0">
                <a:solidFill>
                  <a:schemeClr val="bg1">
                    <a:lumMod val="65000"/>
                  </a:schemeClr>
                </a:solidFill>
              </a:rPr>
              <a:t>FPPT.com</a:t>
            </a:r>
          </a:p>
        </p:txBody>
      </p:sp>
    </p:spTree>
    <p:extLst>
      <p:ext uri="{BB962C8B-B14F-4D97-AF65-F5344CB8AC3E}">
        <p14:creationId xmlns:p14="http://schemas.microsoft.com/office/powerpoint/2010/main" val="2026281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81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3.xml"/><Relationship Id="rId4" Type="http://schemas.openxmlformats.org/officeDocument/2006/relationships/image" Target="../media/image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isaster-tweet-nlp-debasis-baidya.streamlit.app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5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6.xml"/><Relationship Id="rId4" Type="http://schemas.openxmlformats.org/officeDocument/2006/relationships/hyperlink" Target="https://www.flickr.com/photos/seeminglee/4020450700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sv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3.xml"/><Relationship Id="rId4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1513" y="0"/>
            <a:ext cx="6218887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5224" y="43909"/>
            <a:ext cx="810892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000" b="1" dirty="0">
                <a:solidFill>
                  <a:srgbClr val="0070C0"/>
                </a:solidFill>
                <a:latin typeface="Russo One" panose="02000503050000020004" pitchFamily="2" charset="0"/>
                <a:ea typeface="Nunito Semi Bold" pitchFamily="34" charset="-122"/>
                <a:cs typeface="Nunito Semi Bold" pitchFamily="34" charset="-120"/>
              </a:rPr>
              <a:t>NLP Project for</a:t>
            </a:r>
          </a:p>
          <a:p>
            <a:pPr marL="0" indent="0" algn="ctr">
              <a:lnSpc>
                <a:spcPts val="5500"/>
              </a:lnSpc>
              <a:buNone/>
            </a:pPr>
            <a:r>
              <a:rPr lang="en-US" sz="4000" b="1" dirty="0">
                <a:solidFill>
                  <a:srgbClr val="0070C0"/>
                </a:solidFill>
                <a:latin typeface="Russo One" panose="02000503050000020004" pitchFamily="2" charset="0"/>
                <a:ea typeface="Nunito Semi Bold" pitchFamily="34" charset="-122"/>
                <a:cs typeface="Nunito Semi Bold" pitchFamily="34" charset="-120"/>
              </a:rPr>
              <a:t>Disaster Tweet Classification</a:t>
            </a:r>
            <a:endParaRPr lang="en-US" sz="4000" b="1" dirty="0">
              <a:solidFill>
                <a:srgbClr val="0070C0"/>
              </a:solidFill>
              <a:latin typeface="Russo One" panose="02000503050000020004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52790" y="1576053"/>
            <a:ext cx="7841356" cy="596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00"/>
              </a:lnSpc>
            </a:pPr>
            <a:r>
              <a:rPr lang="en-IN" dirty="0">
                <a:latin typeface="Lora" pitchFamily="2" charset="0"/>
              </a:rPr>
              <a:t>In this project, I built a </a:t>
            </a:r>
            <a:r>
              <a:rPr lang="en-IN" b="1" dirty="0">
                <a:latin typeface="Lora" pitchFamily="2" charset="0"/>
              </a:rPr>
              <a:t>Tweet Classification Model </a:t>
            </a:r>
            <a:r>
              <a:rPr lang="en-IN" dirty="0">
                <a:latin typeface="Lora" pitchFamily="2" charset="0"/>
              </a:rPr>
              <a:t>to detect whether a tweet is related to a disaster or not. I started by cleaning the text—removing URLs, special characters, digits, and stopwords, and applied lemmatization to standardize the words.</a:t>
            </a:r>
          </a:p>
          <a:p>
            <a:pPr>
              <a:lnSpc>
                <a:spcPts val="2200"/>
              </a:lnSpc>
            </a:pPr>
            <a:endParaRPr lang="en-IN" dirty="0">
              <a:latin typeface="Lora" pitchFamily="2" charset="0"/>
            </a:endParaRPr>
          </a:p>
          <a:p>
            <a:pPr>
              <a:lnSpc>
                <a:spcPts val="2200"/>
              </a:lnSpc>
            </a:pPr>
            <a:r>
              <a:rPr lang="en-IN" dirty="0">
                <a:latin typeface="Lora" pitchFamily="2" charset="0"/>
              </a:rPr>
              <a:t>I engineered </a:t>
            </a:r>
            <a:r>
              <a:rPr lang="en-IN" b="1" dirty="0">
                <a:latin typeface="Lora" pitchFamily="2" charset="0"/>
              </a:rPr>
              <a:t>additional features </a:t>
            </a:r>
            <a:r>
              <a:rPr lang="en-IN" dirty="0">
                <a:latin typeface="Lora" pitchFamily="2" charset="0"/>
              </a:rPr>
              <a:t>like sentiment polarity (using </a:t>
            </a:r>
            <a:r>
              <a:rPr lang="en-IN" b="1" dirty="0">
                <a:latin typeface="Lora" pitchFamily="2" charset="0"/>
              </a:rPr>
              <a:t>TextBlob</a:t>
            </a:r>
            <a:r>
              <a:rPr lang="en-IN" dirty="0">
                <a:latin typeface="Lora" pitchFamily="2" charset="0"/>
              </a:rPr>
              <a:t>), tweet length, hashtag count, and mention presence. These were combined with </a:t>
            </a:r>
            <a:r>
              <a:rPr lang="en-IN" b="1" dirty="0">
                <a:latin typeface="Lora" pitchFamily="2" charset="0"/>
              </a:rPr>
              <a:t>TF-IDF vectors</a:t>
            </a:r>
            <a:r>
              <a:rPr lang="en-IN" dirty="0">
                <a:latin typeface="Lora" pitchFamily="2" charset="0"/>
              </a:rPr>
              <a:t> to form the final input for the model.</a:t>
            </a:r>
          </a:p>
          <a:p>
            <a:pPr>
              <a:lnSpc>
                <a:spcPts val="2200"/>
              </a:lnSpc>
            </a:pPr>
            <a:endParaRPr lang="en-IN" dirty="0">
              <a:latin typeface="Lora" pitchFamily="2" charset="0"/>
            </a:endParaRPr>
          </a:p>
          <a:p>
            <a:pPr>
              <a:lnSpc>
                <a:spcPts val="2200"/>
              </a:lnSpc>
            </a:pPr>
            <a:r>
              <a:rPr lang="en-IN" dirty="0">
                <a:latin typeface="Lora" pitchFamily="2" charset="0"/>
              </a:rPr>
              <a:t>I experimented with several machine learning algorithms and finalized </a:t>
            </a:r>
            <a:r>
              <a:rPr lang="en-IN" b="1" dirty="0">
                <a:latin typeface="Lora" pitchFamily="2" charset="0"/>
              </a:rPr>
              <a:t>Logistic Regression</a:t>
            </a:r>
            <a:r>
              <a:rPr lang="en-IN" dirty="0">
                <a:latin typeface="Lora" pitchFamily="2" charset="0"/>
              </a:rPr>
              <a:t> based on its accuracy and interpretability. After training, I created a </a:t>
            </a:r>
            <a:r>
              <a:rPr lang="en-IN" b="1" dirty="0">
                <a:latin typeface="Lora" pitchFamily="2" charset="0"/>
              </a:rPr>
              <a:t>real-time prediction system</a:t>
            </a:r>
            <a:r>
              <a:rPr lang="en-IN" dirty="0">
                <a:latin typeface="Lora" pitchFamily="2" charset="0"/>
              </a:rPr>
              <a:t> that takes user input, processes it, and classifies the tweet with a </a:t>
            </a:r>
            <a:r>
              <a:rPr lang="en-IN" b="1" dirty="0">
                <a:latin typeface="Lora" pitchFamily="2" charset="0"/>
              </a:rPr>
              <a:t>confidence score</a:t>
            </a:r>
            <a:r>
              <a:rPr lang="en-IN" dirty="0">
                <a:latin typeface="Lora" pitchFamily="2" charset="0"/>
              </a:rPr>
              <a:t>.</a:t>
            </a:r>
          </a:p>
          <a:p>
            <a:pPr>
              <a:lnSpc>
                <a:spcPts val="2200"/>
              </a:lnSpc>
            </a:pPr>
            <a:endParaRPr lang="en-IN" dirty="0">
              <a:latin typeface="Lora" pitchFamily="2" charset="0"/>
            </a:endParaRPr>
          </a:p>
          <a:p>
            <a:pPr>
              <a:lnSpc>
                <a:spcPts val="2200"/>
              </a:lnSpc>
            </a:pPr>
            <a:r>
              <a:rPr lang="en-IN" dirty="0">
                <a:latin typeface="Lora" pitchFamily="2" charset="0"/>
              </a:rPr>
              <a:t>To make the model more accessible, I deployed it using </a:t>
            </a:r>
            <a:r>
              <a:rPr lang="en-IN" b="1" dirty="0">
                <a:latin typeface="Lora" pitchFamily="2" charset="0"/>
              </a:rPr>
              <a:t>Streamlit</a:t>
            </a:r>
            <a:r>
              <a:rPr lang="en-IN" dirty="0">
                <a:latin typeface="Lora" pitchFamily="2" charset="0"/>
              </a:rPr>
              <a:t>, building an interactive web app where users can test the model, explore example tweets, and download results as a CSV.</a:t>
            </a:r>
          </a:p>
          <a:p>
            <a:pPr>
              <a:lnSpc>
                <a:spcPts val="2200"/>
              </a:lnSpc>
            </a:pPr>
            <a:endParaRPr lang="en-IN" dirty="0">
              <a:latin typeface="Lora" pitchFamily="2" charset="0"/>
            </a:endParaRPr>
          </a:p>
          <a:p>
            <a:pPr>
              <a:lnSpc>
                <a:spcPts val="2200"/>
              </a:lnSpc>
            </a:pPr>
            <a:r>
              <a:rPr lang="en-IN" dirty="0">
                <a:latin typeface="Lora" pitchFamily="2" charset="0"/>
              </a:rPr>
              <a:t>This project brought together NLP, feature engineering, machine learning, real-time prediction, and deployment to deliver a complete end-to-end tweet classification solution.</a:t>
            </a:r>
          </a:p>
        </p:txBody>
      </p:sp>
      <p:sp>
        <p:nvSpPr>
          <p:cNvPr id="5" name="Shape 2"/>
          <p:cNvSpPr/>
          <p:nvPr/>
        </p:nvSpPr>
        <p:spPr>
          <a:xfrm>
            <a:off x="837724" y="551580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7486" y="7685717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772429" y="7660238"/>
            <a:ext cx="2285405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00002E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by Debasis Baidya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val 25"/>
          <p:cNvSpPr/>
          <p:nvPr/>
        </p:nvSpPr>
        <p:spPr bwMode="auto">
          <a:xfrm>
            <a:off x="7040700" y="1423322"/>
            <a:ext cx="794688" cy="794688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6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01</a:t>
            </a:r>
          </a:p>
        </p:txBody>
      </p:sp>
      <p:sp>
        <p:nvSpPr>
          <p:cNvPr id="31" name="Oval 30"/>
          <p:cNvSpPr/>
          <p:nvPr/>
        </p:nvSpPr>
        <p:spPr bwMode="auto">
          <a:xfrm>
            <a:off x="7034710" y="3573329"/>
            <a:ext cx="794688" cy="794688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6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02</a:t>
            </a:r>
          </a:p>
        </p:txBody>
      </p:sp>
      <p:sp>
        <p:nvSpPr>
          <p:cNvPr id="36" name="Oval 35"/>
          <p:cNvSpPr/>
          <p:nvPr/>
        </p:nvSpPr>
        <p:spPr bwMode="auto">
          <a:xfrm>
            <a:off x="7038177" y="5929080"/>
            <a:ext cx="794688" cy="794688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6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03</a:t>
            </a:r>
          </a:p>
        </p:txBody>
      </p:sp>
      <p:sp>
        <p:nvSpPr>
          <p:cNvPr id="17" name="Inhaltsplatzhalter 4"/>
          <p:cNvSpPr txBox="1">
            <a:spLocks/>
          </p:cNvSpPr>
          <p:nvPr/>
        </p:nvSpPr>
        <p:spPr>
          <a:xfrm>
            <a:off x="8078786" y="3465238"/>
            <a:ext cx="6390840" cy="159120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62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Montserrat Bold" panose="00000800000000000000" charset="0"/>
                <a:ea typeface="+mn-ea"/>
                <a:cs typeface="+mn-cs"/>
              </a:rPr>
              <a:t>2️⃣ Random Forest Delivers Competitive Results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</a:pPr>
            <a:br>
              <a:rPr kumimoji="0" lang="en-US" sz="1940" b="1" i="0" u="none" strike="noStrike" kern="1200" cap="none" spc="0" normalizeH="0" baseline="0" noProof="0" dirty="0">
                <a:ln>
                  <a:noFill/>
                </a:ln>
                <a:solidFill>
                  <a:srgbClr val="01A59E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</a:b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✅ Accuracy: ~77%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✅ F1 Score: ~0.77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✅ ROC AUC: ~0.84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⚠️ Slightly more misclassifications for disaster tweets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75000"/>
                  <a:lumOff val="25000"/>
                </a:srgbClr>
              </a:solidFill>
              <a:effectLst/>
              <a:uLnTx/>
              <a:uFillTx/>
              <a:latin typeface="Sitka Text" pitchFamily="2" charset="0"/>
              <a:ea typeface="+mn-ea"/>
              <a:cs typeface="+mn-cs"/>
            </a:endParaRPr>
          </a:p>
        </p:txBody>
      </p:sp>
      <p:sp>
        <p:nvSpPr>
          <p:cNvPr id="18" name="Inhaltsplatzhalter 4"/>
          <p:cNvSpPr txBox="1">
            <a:spLocks/>
          </p:cNvSpPr>
          <p:nvPr/>
        </p:nvSpPr>
        <p:spPr>
          <a:xfrm>
            <a:off x="8046721" y="5862721"/>
            <a:ext cx="5952261" cy="167430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62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IN" sz="2240" b="1" i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Montserrat Bold" panose="00000800000000000000" charset="0"/>
                <a:ea typeface="+mn-ea"/>
                <a:cs typeface="+mn-cs"/>
              </a:rPr>
              <a:t>3️⃣ SVM Falls Short for This Problem</a:t>
            </a:r>
          </a:p>
          <a:p>
            <a:pPr marL="0" marR="0" lvl="0" indent="0" algn="l" defTabSz="1462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lang="en-IN" sz="2240" b="1" dirty="0">
              <a:solidFill>
                <a:srgbClr val="A5A5A5"/>
              </a:solidFill>
              <a:latin typeface="Montserrat Bold" panose="00000800000000000000" charset="0"/>
            </a:endParaRP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❌ Accuracy: ~57%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❌ F1 Score: ~0.56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❌ ROC AUC: ~0.63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❌ Precision-Recall curve drops sharply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75000"/>
                  <a:lumOff val="25000"/>
                </a:srgbClr>
              </a:solidFill>
              <a:effectLst/>
              <a:uLnTx/>
              <a:uFillTx/>
              <a:latin typeface="Sitka Text" pitchFamily="2" charset="0"/>
              <a:ea typeface="+mn-ea"/>
              <a:cs typeface="+mn-cs"/>
            </a:endParaRPr>
          </a:p>
        </p:txBody>
      </p:sp>
      <p:cxnSp>
        <p:nvCxnSpPr>
          <p:cNvPr id="4" name="Straight Connector 3"/>
          <p:cNvCxnSpPr>
            <a:cxnSpLocks/>
          </p:cNvCxnSpPr>
          <p:nvPr/>
        </p:nvCxnSpPr>
        <p:spPr>
          <a:xfrm>
            <a:off x="6890924" y="1357130"/>
            <a:ext cx="0" cy="6549741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996DA51-6334-2C0E-44DF-D4B5307C1A01}"/>
              </a:ext>
            </a:extLst>
          </p:cNvPr>
          <p:cNvSpPr txBox="1"/>
          <p:nvPr/>
        </p:nvSpPr>
        <p:spPr>
          <a:xfrm>
            <a:off x="1242334" y="26461"/>
            <a:ext cx="12400957" cy="728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Russo One" panose="02000503050000020004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 Performance – Metrics at a Glance</a:t>
            </a:r>
            <a:endParaRPr kumimoji="0" lang="en-IN" sz="2400" b="0" i="0" u="none" strike="noStrike" kern="1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Russo One" panose="02000503050000020004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Inhaltsplatzhalter 4">
            <a:extLst>
              <a:ext uri="{FF2B5EF4-FFF2-40B4-BE49-F238E27FC236}">
                <a16:creationId xmlns:a16="http://schemas.microsoft.com/office/drawing/2014/main" id="{4D51AB14-0E4D-1E7A-7842-8C5D565F5126}"/>
              </a:ext>
            </a:extLst>
          </p:cNvPr>
          <p:cNvSpPr txBox="1">
            <a:spLocks/>
          </p:cNvSpPr>
          <p:nvPr/>
        </p:nvSpPr>
        <p:spPr>
          <a:xfrm>
            <a:off x="8078786" y="1333627"/>
            <a:ext cx="6379490" cy="150810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62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Montserrat Bold" panose="00000800000000000000" charset="0"/>
                <a:ea typeface="+mn-ea"/>
                <a:cs typeface="+mn-cs"/>
              </a:rPr>
              <a:t>1️⃣ Logistic Regression Leads with Consistency</a:t>
            </a:r>
          </a:p>
          <a:p>
            <a:pPr marL="534831" lvl="1" indent="0" defTabSz="1462603">
              <a:lnSpc>
                <a:spcPts val="1200"/>
              </a:lnSpc>
              <a:spcAft>
                <a:spcPts val="0"/>
              </a:spcAft>
              <a:buNone/>
            </a:pPr>
            <a:endParaRPr kumimoji="0" lang="en-US" sz="1940" b="1" i="0" u="none" strike="noStrike" kern="1200" cap="none" spc="0" normalizeH="0" baseline="0" noProof="0" dirty="0">
              <a:ln>
                <a:noFill/>
              </a:ln>
              <a:solidFill>
                <a:srgbClr val="01A59E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  <a:p>
            <a:pPr marL="534831" lvl="1" indent="0" defTabSz="1462603">
              <a:lnSpc>
                <a:spcPts val="1200"/>
              </a:lnSpc>
              <a:spcAft>
                <a:spcPts val="0"/>
              </a:spcAft>
              <a:buNone/>
            </a:pPr>
            <a:br>
              <a:rPr kumimoji="0" lang="en-US" sz="1940" b="1" i="0" u="none" strike="noStrike" kern="1200" cap="none" spc="0" normalizeH="0" baseline="0" noProof="0" dirty="0">
                <a:ln>
                  <a:noFill/>
                </a:ln>
                <a:solidFill>
                  <a:srgbClr val="01A59E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</a:b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✅ Accuracy: ~80%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✅ F1 Score: ~0.80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✅ ROC AUC: ~0.86</a:t>
            </a:r>
          </a:p>
          <a:p>
            <a:pPr marL="534831" lvl="1" indent="0" defTabSz="1462603">
              <a:lnSpc>
                <a:spcPct val="100000"/>
              </a:lnSpc>
              <a:spcAft>
                <a:spcPts val="0"/>
              </a:spcAft>
              <a:buNone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75000"/>
                    <a:lumOff val="25000"/>
                  </a:srgbClr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✅ Precision-Recall: High &amp; Stable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75000"/>
                  <a:lumOff val="25000"/>
                </a:srgbClr>
              </a:solidFill>
              <a:effectLst/>
              <a:uLnTx/>
              <a:uFillTx/>
              <a:latin typeface="Sitka Text" pitchFamily="2" charset="0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C6BE72-0A0B-9742-8A38-9A1ABA33D9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40"/>
          <a:stretch/>
        </p:blipFill>
        <p:spPr>
          <a:xfrm>
            <a:off x="118334" y="755315"/>
            <a:ext cx="3925233" cy="37235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702509-F145-7C8C-2480-E0D9F640E8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11"/>
          <a:stretch/>
        </p:blipFill>
        <p:spPr>
          <a:xfrm>
            <a:off x="1773966" y="4610484"/>
            <a:ext cx="3697929" cy="3497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5115A92-BB08-F6BD-8616-0FBC899E7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5616" y="930572"/>
            <a:ext cx="2447794" cy="32184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202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Inhaltsplatzhalter 4"/>
          <p:cNvSpPr txBox="1">
            <a:spLocks/>
          </p:cNvSpPr>
          <p:nvPr/>
        </p:nvSpPr>
        <p:spPr>
          <a:xfrm>
            <a:off x="1555429" y="6128645"/>
            <a:ext cx="3186131" cy="155170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l" defTabSz="9141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Logistic Regression: Strong diagonals, better class distinction</a:t>
            </a:r>
          </a:p>
          <a:p>
            <a:pPr marR="0" lvl="0" algn="l" defTabSz="914127" rtl="0" eaLnBrk="1" fontAlgn="auto" latinLnBrk="0" hangingPunct="1">
              <a:lnSpc>
                <a:spcPts val="5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R="0" lvl="0" algn="l" defTabSz="9141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SVM: Lighter matrix, more errors &amp; confusion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1566181" y="5844424"/>
            <a:ext cx="1170432" cy="77392"/>
          </a:xfrm>
          <a:prstGeom prst="rect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46304" tIns="73152" rIns="146304" bIns="7315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Inhaltsplatzhalter 4"/>
          <p:cNvSpPr txBox="1">
            <a:spLocks/>
          </p:cNvSpPr>
          <p:nvPr/>
        </p:nvSpPr>
        <p:spPr>
          <a:xfrm>
            <a:off x="1566180" y="5256723"/>
            <a:ext cx="3726572" cy="42601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rgbClr val="008881"/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✅ Confusion Matrices:</a:t>
            </a:r>
          </a:p>
        </p:txBody>
      </p:sp>
      <p:sp>
        <p:nvSpPr>
          <p:cNvPr id="64" name="Inhaltsplatzhalter 4"/>
          <p:cNvSpPr txBox="1">
            <a:spLocks/>
          </p:cNvSpPr>
          <p:nvPr/>
        </p:nvSpPr>
        <p:spPr>
          <a:xfrm>
            <a:off x="6036454" y="6236221"/>
            <a:ext cx="3445901" cy="181607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00"/>
              </a:lnSpc>
              <a:buFont typeface="Wingdings" panose="05000000000000000000" pitchFamily="2" charset="2"/>
              <a:buChar char="q"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Logistic Regression:</a:t>
            </a:r>
          </a:p>
          <a:p>
            <a:pPr marL="0" indent="0">
              <a:lnSpc>
                <a:spcPts val="1000"/>
              </a:lnSpc>
              <a:buNone/>
            </a:pP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Tops with AUC ~0.86</a:t>
            </a:r>
          </a:p>
          <a:p>
            <a:pPr marL="0" indent="0">
              <a:lnSpc>
                <a:spcPts val="500"/>
              </a:lnSpc>
              <a:buNone/>
            </a:pPr>
            <a:endParaRPr kumimoji="0" lang="en-IN" sz="16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>
              <a:lnSpc>
                <a:spcPts val="1000"/>
              </a:lnSpc>
              <a:buFont typeface="Wingdings" panose="05000000000000000000" pitchFamily="2" charset="2"/>
              <a:buChar char="q"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Random Forest:</a:t>
            </a:r>
          </a:p>
          <a:p>
            <a:pPr marL="0" indent="0">
              <a:lnSpc>
                <a:spcPts val="1000"/>
              </a:lnSpc>
              <a:buNone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Close second with AUC ~0.84</a:t>
            </a:r>
          </a:p>
          <a:p>
            <a:pPr marL="0" indent="0">
              <a:lnSpc>
                <a:spcPts val="500"/>
              </a:lnSpc>
              <a:buNone/>
            </a:pPr>
            <a:endParaRPr kumimoji="0" lang="en-IN" sz="16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>
              <a:lnSpc>
                <a:spcPts val="1000"/>
              </a:lnSpc>
              <a:buFont typeface="Wingdings" panose="05000000000000000000" pitchFamily="2" charset="2"/>
              <a:buChar char="q"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SVM:</a:t>
            </a:r>
          </a:p>
          <a:p>
            <a:pPr marL="0" indent="0">
              <a:lnSpc>
                <a:spcPts val="1000"/>
              </a:lnSpc>
              <a:buNone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Lowest, AUC ~0.63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6025696" y="5844424"/>
            <a:ext cx="1170432" cy="77392"/>
          </a:xfrm>
          <a:prstGeom prst="rect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46304" tIns="73152" rIns="146304" bIns="7315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Inhaltsplatzhalter 4"/>
          <p:cNvSpPr txBox="1">
            <a:spLocks/>
          </p:cNvSpPr>
          <p:nvPr/>
        </p:nvSpPr>
        <p:spPr>
          <a:xfrm>
            <a:off x="6025696" y="5256723"/>
            <a:ext cx="3186133" cy="42601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rgbClr val="02BBD6"/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📈 ROC Curves: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srgbClr val="02BBD6"/>
              </a:solidFill>
              <a:effectLst/>
              <a:uLnTx/>
              <a:uFillTx/>
              <a:latin typeface="Sitka Text" pitchFamily="2" charset="0"/>
              <a:ea typeface="+mn-ea"/>
              <a:cs typeface="+mn-cs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10485210" y="5844424"/>
            <a:ext cx="1170432" cy="77392"/>
          </a:xfrm>
          <a:prstGeom prst="rect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46304" tIns="73152" rIns="146304" bIns="7315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Inhaltsplatzhalter 4"/>
          <p:cNvSpPr txBox="1">
            <a:spLocks/>
          </p:cNvSpPr>
          <p:nvPr/>
        </p:nvSpPr>
        <p:spPr>
          <a:xfrm>
            <a:off x="10485208" y="5256723"/>
            <a:ext cx="3726571" cy="42601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sz="2100" b="1" i="0" u="none" strike="noStrike" kern="1200" cap="none" spc="0" normalizeH="0" baseline="0" noProof="0" dirty="0">
                <a:ln>
                  <a:noFill/>
                </a:ln>
                <a:solidFill>
                  <a:srgbClr val="5151AB"/>
                </a:solidFill>
                <a:effectLst/>
                <a:uLnTx/>
                <a:uFillTx/>
                <a:latin typeface="Sitka Text" pitchFamily="2" charset="0"/>
                <a:ea typeface="+mn-ea"/>
                <a:cs typeface="+mn-cs"/>
              </a:rPr>
              <a:t>📉 Precision-Recall Curves: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srgbClr val="5151AB"/>
              </a:solidFill>
              <a:effectLst/>
              <a:uLnTx/>
              <a:uFillTx/>
              <a:latin typeface="Sitka Text" pitchFamily="2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6B9580-8FE6-F4AE-1604-0D8ADC981C88}"/>
              </a:ext>
            </a:extLst>
          </p:cNvPr>
          <p:cNvSpPr txBox="1"/>
          <p:nvPr/>
        </p:nvSpPr>
        <p:spPr>
          <a:xfrm>
            <a:off x="1242334" y="4668116"/>
            <a:ext cx="12400957" cy="60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Russo One" panose="02000503050000020004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Visual Evaluation – What the Charts Say</a:t>
            </a:r>
            <a:endParaRPr kumimoji="0" lang="en-IN" b="0" i="0" u="none" strike="noStrike" kern="1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Russo One" panose="02000503050000020004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Inhaltsplatzhalter 4">
            <a:extLst>
              <a:ext uri="{FF2B5EF4-FFF2-40B4-BE49-F238E27FC236}">
                <a16:creationId xmlns:a16="http://schemas.microsoft.com/office/drawing/2014/main" id="{5BFAB426-F007-06D6-FDAD-BE354766BD54}"/>
              </a:ext>
            </a:extLst>
          </p:cNvPr>
          <p:cNvSpPr txBox="1">
            <a:spLocks/>
          </p:cNvSpPr>
          <p:nvPr/>
        </p:nvSpPr>
        <p:spPr>
          <a:xfrm>
            <a:off x="10459078" y="6211491"/>
            <a:ext cx="4106780" cy="181607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00"/>
              </a:lnSpc>
              <a:buFont typeface="Wingdings" panose="05000000000000000000" pitchFamily="2" charset="2"/>
              <a:buChar char="q"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Logistic Regression:</a:t>
            </a:r>
          </a:p>
          <a:p>
            <a:pPr marL="0" indent="0">
              <a:lnSpc>
                <a:spcPts val="1000"/>
              </a:lnSpc>
              <a:buNone/>
            </a:pP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High precision across recalls</a:t>
            </a:r>
          </a:p>
          <a:p>
            <a:pPr marL="0" indent="0">
              <a:lnSpc>
                <a:spcPts val="500"/>
              </a:lnSpc>
              <a:buNone/>
            </a:pPr>
            <a:endParaRPr kumimoji="0" lang="en-IN" sz="16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>
              <a:lnSpc>
                <a:spcPts val="1000"/>
              </a:lnSpc>
              <a:buFont typeface="Wingdings" panose="05000000000000000000" pitchFamily="2" charset="2"/>
              <a:buChar char="q"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Random Forest:</a:t>
            </a:r>
          </a:p>
          <a:p>
            <a:pPr marL="0" indent="0">
              <a:lnSpc>
                <a:spcPts val="1000"/>
              </a:lnSpc>
              <a:buNone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Steady, but dips slightly</a:t>
            </a:r>
          </a:p>
          <a:p>
            <a:pPr marL="0" indent="0">
              <a:lnSpc>
                <a:spcPts val="500"/>
              </a:lnSpc>
              <a:buNone/>
            </a:pPr>
            <a:endParaRPr kumimoji="0" lang="en-IN" sz="16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>
              <a:lnSpc>
                <a:spcPts val="1000"/>
              </a:lnSpc>
              <a:buFont typeface="Wingdings" panose="05000000000000000000" pitchFamily="2" charset="2"/>
              <a:buChar char="q"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SVM:</a:t>
            </a:r>
          </a:p>
          <a:p>
            <a:pPr marL="0" indent="0">
              <a:lnSpc>
                <a:spcPts val="1000"/>
              </a:lnSpc>
              <a:buNone/>
            </a:pPr>
            <a:r>
              <a:rPr kumimoji="0" lang="en-IN" sz="1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Sharp drop, lower overall precision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77344D4-32C7-E349-FCBD-08F225FAA1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03120631-CEB3-E8F8-E3D5-97900424C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0"/>
            <a:ext cx="14630397" cy="4755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7586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B91E180-0C72-452B-1C50-07124A7F7E52}"/>
              </a:ext>
            </a:extLst>
          </p:cNvPr>
          <p:cNvGrpSpPr/>
          <p:nvPr/>
        </p:nvGrpSpPr>
        <p:grpSpPr>
          <a:xfrm>
            <a:off x="8585103" y="1423265"/>
            <a:ext cx="5891874" cy="2331407"/>
            <a:chOff x="6745435" y="1661066"/>
            <a:chExt cx="5891874" cy="2331407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F7399746-9EFC-AF46-4173-1E1B7D3C1168}"/>
                </a:ext>
              </a:extLst>
            </p:cNvPr>
            <p:cNvSpPr txBox="1"/>
            <p:nvPr/>
          </p:nvSpPr>
          <p:spPr>
            <a:xfrm>
              <a:off x="7700911" y="1661066"/>
              <a:ext cx="4936398" cy="23314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🔍 Custom Models vs. DistilBERT</a:t>
              </a:r>
            </a:p>
            <a:p>
              <a:pPr marL="0" marR="0" lvl="0" indent="0" algn="l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I compared my tailored models (Logistic Regression, Random Forest, SVM) against the pretrained DistilBERT 🤖 from Hugging Face.</a:t>
              </a:r>
            </a:p>
            <a:p>
              <a:pPr marL="0" marR="0" lvl="0" indent="0" algn="l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📊 Custom Model F1 Score: ~0.80</a:t>
              </a:r>
            </a:p>
            <a:p>
              <a:pPr marL="0" marR="0" lvl="0" indent="0" algn="l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😕 DistilBERT F1 Score: ~0.46 (no fine-tuning)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Visuals (Confusion Matrix, ROC, Precision-Recall) clearly favoured the custom setup 💡</a:t>
              </a:r>
            </a:p>
          </p:txBody>
        </p: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843675C5-396C-AD42-9AFA-40BA95E7C5BF}"/>
                </a:ext>
              </a:extLst>
            </p:cNvPr>
            <p:cNvGrpSpPr/>
            <p:nvPr/>
          </p:nvGrpSpPr>
          <p:grpSpPr>
            <a:xfrm>
              <a:off x="6745435" y="1696648"/>
              <a:ext cx="682888" cy="682888"/>
              <a:chOff x="6745435" y="1696648"/>
              <a:chExt cx="682888" cy="68288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ABD8302C-E895-6136-EE23-B8080613BA59}"/>
                  </a:ext>
                </a:extLst>
              </p:cNvPr>
              <p:cNvSpPr/>
              <p:nvPr/>
            </p:nvSpPr>
            <p:spPr>
              <a:xfrm>
                <a:off x="6791201" y="1742414"/>
                <a:ext cx="591355" cy="59135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ircle: Hollow 103">
                <a:extLst>
                  <a:ext uri="{FF2B5EF4-FFF2-40B4-BE49-F238E27FC236}">
                    <a16:creationId xmlns:a16="http://schemas.microsoft.com/office/drawing/2014/main" id="{25482418-73CB-812A-D669-387678287D1D}"/>
                  </a:ext>
                </a:extLst>
              </p:cNvPr>
              <p:cNvSpPr/>
              <p:nvPr/>
            </p:nvSpPr>
            <p:spPr>
              <a:xfrm>
                <a:off x="6745435" y="1696648"/>
                <a:ext cx="682888" cy="682888"/>
              </a:xfrm>
              <a:prstGeom prst="donut">
                <a:avLst>
                  <a:gd name="adj" fmla="val 760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C872691F-F805-BCB4-ED84-1AF9D8F62526}"/>
                  </a:ext>
                </a:extLst>
              </p:cNvPr>
              <p:cNvSpPr txBox="1"/>
              <p:nvPr/>
            </p:nvSpPr>
            <p:spPr>
              <a:xfrm>
                <a:off x="6860695" y="1838037"/>
                <a:ext cx="452368" cy="4001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  <a:ea typeface="+mn-ea"/>
                    <a:cs typeface="+mn-cs"/>
                  </a:rPr>
                  <a:t>01</a:t>
                </a:r>
                <a:endPara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E98B27EC-EAA5-9C64-FF49-578900D40027}"/>
              </a:ext>
            </a:extLst>
          </p:cNvPr>
          <p:cNvGrpSpPr/>
          <p:nvPr/>
        </p:nvGrpSpPr>
        <p:grpSpPr>
          <a:xfrm>
            <a:off x="8585103" y="4183222"/>
            <a:ext cx="5891874" cy="1700466"/>
            <a:chOff x="6745435" y="2732187"/>
            <a:chExt cx="5891874" cy="1700466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C9F93C12-47DF-CF36-3576-37F516D822FC}"/>
                </a:ext>
              </a:extLst>
            </p:cNvPr>
            <p:cNvSpPr txBox="1"/>
            <p:nvPr/>
          </p:nvSpPr>
          <p:spPr>
            <a:xfrm>
              <a:off x="7700911" y="2732187"/>
              <a:ext cx="4936398" cy="1700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400" dirty="0"/>
                <a:t>🏆 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Best Model Determination &amp; Saving 💾</a:t>
              </a:r>
            </a:p>
            <a:p>
              <a:pPr marL="0" marR="0" lvl="0" indent="0" algn="l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✅ The Custom Model emerged as the top performer 🏆</a:t>
              </a:r>
            </a:p>
            <a:p>
              <a:pPr marL="0" marR="0" lvl="0" indent="0" algn="l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📊 Logged performance metrics in model_metrics.csv 📈</a:t>
              </a:r>
            </a:p>
            <a:p>
              <a:pPr marL="0" marR="0" lvl="0" indent="0" algn="l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💾 Saved the best model in the saved_models directory using pickle 🔐</a:t>
              </a:r>
            </a:p>
          </p:txBody>
        </p: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70D4F34E-9963-E9E3-8DE7-98F1A9D781EE}"/>
                </a:ext>
              </a:extLst>
            </p:cNvPr>
            <p:cNvGrpSpPr/>
            <p:nvPr/>
          </p:nvGrpSpPr>
          <p:grpSpPr>
            <a:xfrm>
              <a:off x="6745435" y="2767769"/>
              <a:ext cx="682888" cy="682888"/>
              <a:chOff x="6745435" y="2767769"/>
              <a:chExt cx="682888" cy="682888"/>
            </a:xfrm>
          </p:grpSpPr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A033947-CC76-7099-FFBD-248E4DB04E17}"/>
                  </a:ext>
                </a:extLst>
              </p:cNvPr>
              <p:cNvSpPr/>
              <p:nvPr/>
            </p:nvSpPr>
            <p:spPr>
              <a:xfrm>
                <a:off x="6791201" y="2813535"/>
                <a:ext cx="591355" cy="59135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Circle: Hollow 98">
                <a:extLst>
                  <a:ext uri="{FF2B5EF4-FFF2-40B4-BE49-F238E27FC236}">
                    <a16:creationId xmlns:a16="http://schemas.microsoft.com/office/drawing/2014/main" id="{A6887AC7-C454-E28F-30FC-730CFA011282}"/>
                  </a:ext>
                </a:extLst>
              </p:cNvPr>
              <p:cNvSpPr/>
              <p:nvPr/>
            </p:nvSpPr>
            <p:spPr>
              <a:xfrm>
                <a:off x="6745435" y="2767769"/>
                <a:ext cx="682888" cy="682888"/>
              </a:xfrm>
              <a:prstGeom prst="donut">
                <a:avLst>
                  <a:gd name="adj" fmla="val 760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54F984C6-E1F7-AE28-18BE-B21500F8DEB4}"/>
                  </a:ext>
                </a:extLst>
              </p:cNvPr>
              <p:cNvSpPr txBox="1"/>
              <p:nvPr/>
            </p:nvSpPr>
            <p:spPr>
              <a:xfrm>
                <a:off x="6844665" y="2909158"/>
                <a:ext cx="484428" cy="4001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  <a:ea typeface="+mn-ea"/>
                    <a:cs typeface="+mn-cs"/>
                  </a:rPr>
                  <a:t>02</a:t>
                </a:r>
                <a:endPara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072736B-1B7C-608E-0CC3-0E6A6331F7F8}"/>
              </a:ext>
            </a:extLst>
          </p:cNvPr>
          <p:cNvGrpSpPr/>
          <p:nvPr/>
        </p:nvGrpSpPr>
        <p:grpSpPr>
          <a:xfrm>
            <a:off x="8585103" y="6312238"/>
            <a:ext cx="5991512" cy="1113125"/>
            <a:chOff x="6745435" y="3803308"/>
            <a:chExt cx="5891874" cy="1113125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91C4FCF1-E784-03FF-F5DC-ED8E876C7331}"/>
                </a:ext>
              </a:extLst>
            </p:cNvPr>
            <p:cNvSpPr txBox="1"/>
            <p:nvPr/>
          </p:nvSpPr>
          <p:spPr>
            <a:xfrm>
              <a:off x="7700911" y="3803308"/>
              <a:ext cx="4936398" cy="11131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📌 Bottom Line</a:t>
              </a:r>
            </a:p>
            <a:p>
              <a:pPr marL="0" marR="0" lvl="0" indent="0" algn="l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Lora" pitchFamily="2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🧠 A domain-tuned model outperformed a generic transformer 🤖</a:t>
              </a:r>
            </a:p>
            <a:p>
              <a:pPr marL="0" marR="0" lvl="0" indent="0" algn="l" defTabSz="91440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🚀 The best model is stored  &amp; good to go for deployment ✅🎯</a:t>
              </a: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D8C674A3-3886-AC5A-DC89-9FAAA54267CB}"/>
                </a:ext>
              </a:extLst>
            </p:cNvPr>
            <p:cNvGrpSpPr/>
            <p:nvPr/>
          </p:nvGrpSpPr>
          <p:grpSpPr>
            <a:xfrm>
              <a:off x="6745435" y="3838890"/>
              <a:ext cx="682888" cy="682888"/>
              <a:chOff x="6745435" y="3838890"/>
              <a:chExt cx="682888" cy="682888"/>
            </a:xfrm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8EC9ED64-DDAB-A97F-E357-6028A68659C4}"/>
                  </a:ext>
                </a:extLst>
              </p:cNvPr>
              <p:cNvSpPr/>
              <p:nvPr/>
            </p:nvSpPr>
            <p:spPr>
              <a:xfrm>
                <a:off x="6791202" y="3884656"/>
                <a:ext cx="591355" cy="59135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Circle: Hollow 93">
                <a:extLst>
                  <a:ext uri="{FF2B5EF4-FFF2-40B4-BE49-F238E27FC236}">
                    <a16:creationId xmlns:a16="http://schemas.microsoft.com/office/drawing/2014/main" id="{7AC533D5-1AF3-9AFD-5948-77528B5216B1}"/>
                  </a:ext>
                </a:extLst>
              </p:cNvPr>
              <p:cNvSpPr/>
              <p:nvPr/>
            </p:nvSpPr>
            <p:spPr>
              <a:xfrm>
                <a:off x="6745435" y="3838890"/>
                <a:ext cx="682888" cy="682888"/>
              </a:xfrm>
              <a:prstGeom prst="donut">
                <a:avLst>
                  <a:gd name="adj" fmla="val 760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2E640175-16D5-7A05-233F-90328B2A549D}"/>
                  </a:ext>
                </a:extLst>
              </p:cNvPr>
              <p:cNvSpPr txBox="1"/>
              <p:nvPr/>
            </p:nvSpPr>
            <p:spPr>
              <a:xfrm>
                <a:off x="6840658" y="3980279"/>
                <a:ext cx="492443" cy="4001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Lora" pitchFamily="2" charset="0"/>
                    <a:ea typeface="+mn-ea"/>
                    <a:cs typeface="+mn-cs"/>
                  </a:rPr>
                  <a:t>03</a:t>
                </a:r>
                <a:endParaRPr kumimoji="0" lang="en-I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2E0EB58-0BAF-5990-A5E5-94E3A0DC0A84}"/>
              </a:ext>
            </a:extLst>
          </p:cNvPr>
          <p:cNvSpPr txBox="1"/>
          <p:nvPr/>
        </p:nvSpPr>
        <p:spPr>
          <a:xfrm>
            <a:off x="0" y="3336"/>
            <a:ext cx="1463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t-LT" sz="3200" b="0" i="0" u="none" strike="noStrike" kern="1200" cap="none" spc="0" normalizeH="0" baseline="0" noProof="0" dirty="0">
                <a:ln>
                  <a:noFill/>
                </a:ln>
                <a:solidFill>
                  <a:srgbClr val="5BC0EB"/>
                </a:solidFill>
                <a:effectLst/>
                <a:uLnTx/>
                <a:uFillTx/>
                <a:latin typeface="Russo One" panose="020B0604020202020204" charset="0"/>
                <a:ea typeface="+mn-ea"/>
                <a:cs typeface="+mn-cs"/>
              </a:rPr>
              <a:t>Model Comparison &amp; Best Model Determination</a:t>
            </a: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5BC0EB"/>
                </a:solidFill>
                <a:effectLst/>
                <a:uLnTx/>
                <a:uFillTx/>
                <a:latin typeface="Russo One" panose="020B0604020202020204" charset="0"/>
                <a:ea typeface="+mn-ea"/>
                <a:cs typeface="+mn-cs"/>
              </a:rPr>
              <a:t> &amp; Auto-Saving</a:t>
            </a:r>
            <a:endParaRPr kumimoji="0" lang="lt-LT" sz="3200" b="0" i="0" u="none" strike="noStrike" kern="1200" cap="none" spc="0" normalizeH="0" baseline="0" noProof="0" dirty="0">
              <a:ln>
                <a:noFill/>
              </a:ln>
              <a:solidFill>
                <a:srgbClr val="5BC0EB"/>
              </a:solidFill>
              <a:effectLst/>
              <a:uLnTx/>
              <a:uFillTx/>
              <a:latin typeface="Russo One" panose="020B060402020202020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C08F73-00FD-5F00-9593-202E549E8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3" y="652653"/>
            <a:ext cx="4351083" cy="37075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66404878-3080-1E8D-E137-47C4FE7C12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33" y="4698104"/>
            <a:ext cx="4351083" cy="3176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9EFB96-D39C-C380-CCF4-5AF67EB496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9934" y="5243112"/>
            <a:ext cx="2507390" cy="16129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688F0F1-F0BD-2CA8-A89D-F4C01B4A0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4820" y="1455609"/>
            <a:ext cx="3800177" cy="35186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8034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460021" y="1184392"/>
            <a:ext cx="743221" cy="74322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97280"/>
            <a:endParaRPr lang="en-US" sz="108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60020" y="3597851"/>
            <a:ext cx="743221" cy="743221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97280"/>
            <a:endParaRPr lang="en-US" sz="108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3143" y="1352896"/>
            <a:ext cx="387927" cy="4062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1097280"/>
            <a:r>
              <a:rPr lang="en-US" sz="264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3142" y="3766355"/>
            <a:ext cx="387927" cy="4062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1097280"/>
            <a:r>
              <a:rPr lang="en-US" sz="264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3142" y="6069116"/>
            <a:ext cx="387927" cy="4062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1097280"/>
            <a:r>
              <a:rPr lang="en-US" sz="264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51540" y="1214631"/>
            <a:ext cx="581890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1097280"/>
            <a:r>
              <a:rPr lang="en-IN" sz="2000" dirty="0">
                <a:latin typeface="Black Ops One" panose="02000000000000000000" pitchFamily="2" charset="0"/>
              </a:rPr>
              <a:t>📌 Live Testing with User-Entered Tweets</a:t>
            </a:r>
            <a:endParaRPr lang="en-US" sz="2000" b="1" dirty="0">
              <a:solidFill>
                <a:prstClr val="black">
                  <a:lumMod val="85000"/>
                  <a:lumOff val="15000"/>
                </a:prstClr>
              </a:solidFill>
              <a:latin typeface="Black Ops One" panose="020000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1558213" y="1682104"/>
            <a:ext cx="6240857" cy="13336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🚀 Ran the model on fresh, unseen tweets to check real-world performance.</a:t>
            </a:r>
          </a:p>
          <a:p>
            <a:pPr defTabSz="1097280">
              <a:lnSpc>
                <a:spcPts val="1000"/>
              </a:lnSpc>
            </a:pPr>
            <a:endParaRPr lang="en-IN" sz="1400" dirty="0">
              <a:solidFill>
                <a:prstClr val="black">
                  <a:lumMod val="85000"/>
                  <a:lumOff val="15000"/>
                </a:prstClr>
              </a:solidFill>
              <a:latin typeface="Tw Cen MT" panose="020B06020201040206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🌋 Tweet: "There was an earthquake in Myanmar" → Predicted as </a:t>
            </a:r>
          </a:p>
          <a:p>
            <a:pPr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🚨 Disaster Tweet with 84.05% confidence. </a:t>
            </a:r>
          </a:p>
          <a:p>
            <a:pPr defTabSz="1097280">
              <a:lnSpc>
                <a:spcPts val="1000"/>
              </a:lnSpc>
            </a:pPr>
            <a:endParaRPr lang="en-IN" sz="1400" dirty="0">
              <a:solidFill>
                <a:prstClr val="black">
                  <a:lumMod val="85000"/>
                  <a:lumOff val="15000"/>
                </a:prstClr>
              </a:solidFill>
              <a:latin typeface="Tw Cen MT" panose="020B06020201040206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🎉 Tweet: "it's an honour to be invited in President Trump's Birthday" → Predicted as </a:t>
            </a:r>
          </a:p>
          <a:p>
            <a:pPr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✅ Non-Disaster Tweet with 73.86% confidence.</a:t>
            </a:r>
            <a:endParaRPr lang="en-US" sz="1920" dirty="0">
              <a:solidFill>
                <a:prstClr val="black">
                  <a:lumMod val="85000"/>
                  <a:lumOff val="15000"/>
                </a:prstClr>
              </a:solidFill>
              <a:latin typeface="Tw Cen MT" panose="020B06020201040206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EC756A8-A1CC-FCAE-753C-1F39BCC5A058}"/>
              </a:ext>
            </a:extLst>
          </p:cNvPr>
          <p:cNvSpPr txBox="1"/>
          <p:nvPr/>
        </p:nvSpPr>
        <p:spPr>
          <a:xfrm>
            <a:off x="56199" y="152018"/>
            <a:ext cx="146303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t-LT" sz="4000" b="0" i="0" u="none" strike="noStrike" kern="1200" cap="none" spc="0" normalizeH="0" baseline="0" noProof="0" dirty="0">
                <a:ln>
                  <a:noFill/>
                </a:ln>
                <a:solidFill>
                  <a:srgbClr val="5BC0EB"/>
                </a:solidFill>
                <a:effectLst/>
                <a:uLnTx/>
                <a:uFillTx/>
                <a:latin typeface="Russo One" panose="020B0604020202020204" charset="0"/>
                <a:ea typeface="+mn-ea"/>
                <a:cs typeface="+mn-cs"/>
              </a:rPr>
              <a:t>Real-Time Tweet Classification Performance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56CFAEE-7083-E0F3-29E6-A9DB3E889B3A}"/>
              </a:ext>
            </a:extLst>
          </p:cNvPr>
          <p:cNvSpPr txBox="1"/>
          <p:nvPr/>
        </p:nvSpPr>
        <p:spPr>
          <a:xfrm>
            <a:off x="1297286" y="3610275"/>
            <a:ext cx="658806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097280"/>
            <a:r>
              <a:rPr lang="en-IN" sz="2400" dirty="0">
                <a:latin typeface="Black Ops One" panose="02000000000000000000" pitchFamily="2" charset="0"/>
              </a:rPr>
              <a:t>🧠 </a:t>
            </a:r>
            <a:r>
              <a:rPr lang="en-IN" sz="2000" dirty="0">
                <a:latin typeface="Black Ops One" panose="02000000000000000000" pitchFamily="2" charset="0"/>
              </a:rPr>
              <a:t>Boosted</a:t>
            </a:r>
            <a:r>
              <a:rPr lang="en-IN" sz="2400" dirty="0">
                <a:latin typeface="Black Ops One" panose="02000000000000000000" pitchFamily="2" charset="0"/>
              </a:rPr>
              <a:t> Accuracy with Rich Features</a:t>
            </a:r>
            <a:endParaRPr 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Black Ops One" panose="020000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298B80-A2C5-00E4-B20A-844F67F7AC76}"/>
              </a:ext>
            </a:extLst>
          </p:cNvPr>
          <p:cNvSpPr txBox="1"/>
          <p:nvPr/>
        </p:nvSpPr>
        <p:spPr>
          <a:xfrm flipH="1">
            <a:off x="1570517" y="4142571"/>
            <a:ext cx="6066214" cy="12054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🧩 I enriched the classification by combining TF-IDF vectors with smart features like:</a:t>
            </a:r>
          </a:p>
          <a:p>
            <a:pPr defTabSz="1097280">
              <a:lnSpc>
                <a:spcPts val="1000"/>
              </a:lnSpc>
            </a:pPr>
            <a:endParaRPr lang="en-IN" sz="1400" dirty="0">
              <a:solidFill>
                <a:prstClr val="black">
                  <a:lumMod val="85000"/>
                  <a:lumOff val="15000"/>
                </a:prstClr>
              </a:solidFill>
              <a:latin typeface="Tw Cen MT" panose="020B06020201040206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🧾 Tweet length</a:t>
            </a:r>
          </a:p>
          <a:p>
            <a:pPr lvl="1"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❤️ Sentiment score</a:t>
            </a:r>
          </a:p>
          <a:p>
            <a:pPr lvl="1"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🔢 Hashtag count</a:t>
            </a:r>
          </a:p>
          <a:p>
            <a:pPr lvl="1"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👤 Mentions (@) presence</a:t>
            </a:r>
            <a:endParaRPr lang="en-US" sz="1920" dirty="0">
              <a:solidFill>
                <a:prstClr val="black">
                  <a:lumMod val="85000"/>
                  <a:lumOff val="15000"/>
                </a:prstClr>
              </a:solidFill>
              <a:latin typeface="Tw Cen MT" panose="020B06020201040206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Rounded Rectangle 4">
            <a:extLst>
              <a:ext uri="{FF2B5EF4-FFF2-40B4-BE49-F238E27FC236}">
                <a16:creationId xmlns:a16="http://schemas.microsoft.com/office/drawing/2014/main" id="{E93114AD-06A0-B9EF-2EEA-2C42AF5C8156}"/>
              </a:ext>
            </a:extLst>
          </p:cNvPr>
          <p:cNvSpPr/>
          <p:nvPr/>
        </p:nvSpPr>
        <p:spPr>
          <a:xfrm>
            <a:off x="460020" y="5900611"/>
            <a:ext cx="743221" cy="743221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97280"/>
            <a:endParaRPr lang="en-US" sz="108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765584-F3D6-100F-8D4A-3BACBB62A75E}"/>
              </a:ext>
            </a:extLst>
          </p:cNvPr>
          <p:cNvSpPr txBox="1"/>
          <p:nvPr/>
        </p:nvSpPr>
        <p:spPr>
          <a:xfrm>
            <a:off x="643142" y="6069116"/>
            <a:ext cx="387927" cy="4062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1097280"/>
            <a:r>
              <a:rPr lang="en-US" sz="264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5DF4DCB-DFA3-076F-66C3-02C24EE46673}"/>
              </a:ext>
            </a:extLst>
          </p:cNvPr>
          <p:cNvSpPr txBox="1"/>
          <p:nvPr/>
        </p:nvSpPr>
        <p:spPr>
          <a:xfrm>
            <a:off x="1297286" y="5895494"/>
            <a:ext cx="177612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1097280"/>
            <a:r>
              <a:rPr lang="en-IN" sz="2400" dirty="0">
                <a:latin typeface="Black Ops One" panose="02000000000000000000" pitchFamily="2" charset="0"/>
              </a:rPr>
              <a:t>⚡ Results</a:t>
            </a:r>
            <a:endParaRPr 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Black Ops One" panose="020000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4B39C5E-F74C-C35D-AD0F-57C2A65B5CA3}"/>
              </a:ext>
            </a:extLst>
          </p:cNvPr>
          <p:cNvSpPr txBox="1"/>
          <p:nvPr/>
        </p:nvSpPr>
        <p:spPr>
          <a:xfrm flipH="1">
            <a:off x="1570517" y="6410668"/>
            <a:ext cx="6755902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Fast, consistent, and reliable predictions ✅</a:t>
            </a:r>
          </a:p>
          <a:p>
            <a:pPr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Acted as a </a:t>
            </a:r>
            <a:r>
              <a:rPr lang="en-IN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mini deployment simulation</a:t>
            </a:r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showing strong performance </a:t>
            </a:r>
            <a:r>
              <a:rPr lang="en-IN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outside the test set </a:t>
            </a:r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🔍</a:t>
            </a:r>
          </a:p>
          <a:p>
            <a:pPr defTabSz="1097280"/>
            <a:endParaRPr lang="en-IN" sz="1400" dirty="0">
              <a:solidFill>
                <a:prstClr val="black">
                  <a:lumMod val="85000"/>
                  <a:lumOff val="15000"/>
                </a:prstClr>
              </a:solidFill>
              <a:latin typeface="Tw Cen MT" panose="020B06020201040206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defTabSz="1097280"/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model confidently handles real-world inputs — it's not just trained, it's ready to </a:t>
            </a:r>
            <a:r>
              <a:rPr lang="en-IN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serve </a:t>
            </a:r>
          </a:p>
          <a:p>
            <a:pPr defTabSz="1097280"/>
            <a:r>
              <a:rPr lang="en-IN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insights on live data!</a:t>
            </a:r>
            <a:r>
              <a:rPr lang="en-I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Tw Cen MT" panose="020B06020201040206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🎯📲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5B0EA98-0D99-E4E7-529C-B89C459E6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4372" y="785347"/>
            <a:ext cx="5698601" cy="56253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21FCA20-77EF-D565-4E83-A9C29C5B59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4373" y="6551918"/>
            <a:ext cx="5698600" cy="14302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442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字方塊 37">
            <a:extLst>
              <a:ext uri="{FF2B5EF4-FFF2-40B4-BE49-F238E27FC236}">
                <a16:creationId xmlns:a16="http://schemas.microsoft.com/office/drawing/2014/main" id="{F7A00EA7-9D73-2BFB-8D3B-F7C926703619}"/>
              </a:ext>
            </a:extLst>
          </p:cNvPr>
          <p:cNvSpPr txBox="1"/>
          <p:nvPr/>
        </p:nvSpPr>
        <p:spPr>
          <a:xfrm rot="19843475">
            <a:off x="13599269" y="7601951"/>
            <a:ext cx="92878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160" b="1" i="0" u="none" strike="noStrike" kern="1200" cap="none" spc="36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ea"/>
                <a:sym typeface="+mn-lt"/>
              </a:rPr>
              <a:t>FRE!</a:t>
            </a:r>
            <a:endParaRPr kumimoji="1" lang="zh-TW" altLang="en-US" sz="2160" b="1" i="0" u="none" strike="noStrike" kern="1200" cap="none" spc="36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 panose="020F0502020204030204"/>
              <a:cs typeface="+mn-ea"/>
              <a:sym typeface="+mn-l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14BB835-1B25-AA9F-84E0-1006DE23B967}"/>
              </a:ext>
            </a:extLst>
          </p:cNvPr>
          <p:cNvGrpSpPr/>
          <p:nvPr/>
        </p:nvGrpSpPr>
        <p:grpSpPr>
          <a:xfrm>
            <a:off x="1393202" y="6606684"/>
            <a:ext cx="5641734" cy="1097278"/>
            <a:chOff x="1394555" y="1920270"/>
            <a:chExt cx="4701445" cy="914400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A4D9590-0627-2261-6F4C-5512000C05A1}"/>
                </a:ext>
              </a:extLst>
            </p:cNvPr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7D27869-4D68-582F-88BE-568765D0D724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74" name="Right Triangle 73">
              <a:extLst>
                <a:ext uri="{FF2B5EF4-FFF2-40B4-BE49-F238E27FC236}">
                  <a16:creationId xmlns:a16="http://schemas.microsoft.com/office/drawing/2014/main" id="{6649DFEC-E999-E7A6-890E-14997A23883A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2C4A7C6-9C70-1FBA-B1CA-0D8A70796733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88767B90-3602-6451-0064-23EFBB2701FB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05</a:t>
              </a:r>
            </a:p>
          </p:txBody>
        </p:sp>
        <p:sp>
          <p:nvSpPr>
            <p:cNvPr id="81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5EB8A3BE-59DC-04BA-E956-F2B2A287590C}"/>
                </a:ext>
              </a:extLst>
            </p:cNvPr>
            <p:cNvSpPr txBox="1"/>
            <p:nvPr/>
          </p:nvSpPr>
          <p:spPr>
            <a:xfrm flipH="1">
              <a:off x="2830082" y="2264539"/>
              <a:ext cx="3170728" cy="5170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>
              <a:defPPr>
                <a:defRPr lang="en-US"/>
              </a:defPPr>
              <a:lvl1pPr defTabSz="1097280">
                <a:lnSpc>
                  <a:spcPct val="120000"/>
                </a:lnSpc>
                <a:defRPr sz="1400">
                  <a:solidFill>
                    <a:srgbClr val="E7E6E6">
                      <a:lumMod val="50000"/>
                    </a:srgbClr>
                  </a:solidFill>
                  <a:latin typeface="Tw Cen MT" panose="020B0602020104020603" pitchFamily="34" charset="0"/>
                  <a:ea typeface="Roboto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Neat pie chart showing prediction probabilities side-by-side 🍰.</a:t>
              </a:r>
            </a:p>
          </p:txBody>
        </p:sp>
        <p:sp>
          <p:nvSpPr>
            <p:cNvPr id="82" name=".01">
              <a:extLst>
                <a:ext uri="{FF2B5EF4-FFF2-40B4-BE49-F238E27FC236}">
                  <a16:creationId xmlns:a16="http://schemas.microsoft.com/office/drawing/2014/main" id="{41E9E006-4E54-350B-66B1-08FB5774A166}"/>
                </a:ext>
              </a:extLst>
            </p:cNvPr>
            <p:cNvSpPr txBox="1"/>
            <p:nvPr/>
          </p:nvSpPr>
          <p:spPr>
            <a:xfrm flipH="1">
              <a:off x="2838635" y="1956956"/>
              <a:ext cx="2827717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📈 Confidence Breakdown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E7F3AAD-C668-4B1C-2264-E71C2894CD91}"/>
              </a:ext>
            </a:extLst>
          </p:cNvPr>
          <p:cNvGrpSpPr/>
          <p:nvPr/>
        </p:nvGrpSpPr>
        <p:grpSpPr>
          <a:xfrm>
            <a:off x="1389902" y="5520012"/>
            <a:ext cx="5641734" cy="1102952"/>
            <a:chOff x="1394555" y="1920270"/>
            <a:chExt cx="4701445" cy="919127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0B95509-9926-FADA-3293-7EDE81679515}"/>
                </a:ext>
              </a:extLst>
            </p:cNvPr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426C291-2138-E764-D9A5-B720C43A1F87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65" name="Right Triangle 64">
              <a:extLst>
                <a:ext uri="{FF2B5EF4-FFF2-40B4-BE49-F238E27FC236}">
                  <a16:creationId xmlns:a16="http://schemas.microsoft.com/office/drawing/2014/main" id="{DA743853-A749-C3D3-F8B5-7F47F3D98F3B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E1874FD-4616-23CE-942B-C0DB29F27094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869E38F4-32B7-93E8-BC7B-F53E9F63C643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04</a:t>
              </a:r>
            </a:p>
          </p:txBody>
        </p:sp>
        <p:sp>
          <p:nvSpPr>
            <p:cNvPr id="68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0410197C-CC1E-E05C-80EA-1C40FE50E9AF}"/>
                </a:ext>
              </a:extLst>
            </p:cNvPr>
            <p:cNvSpPr txBox="1"/>
            <p:nvPr/>
          </p:nvSpPr>
          <p:spPr>
            <a:xfrm flipH="1">
              <a:off x="2832832" y="2321359"/>
              <a:ext cx="3170728" cy="5180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One click clears results, double click clears tweet input too for a full reset 🧼✨.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69" name=".01">
              <a:extLst>
                <a:ext uri="{FF2B5EF4-FFF2-40B4-BE49-F238E27FC236}">
                  <a16:creationId xmlns:a16="http://schemas.microsoft.com/office/drawing/2014/main" id="{A910B2B4-7D1D-DA6F-4C9F-0F8853361C51}"/>
                </a:ext>
              </a:extLst>
            </p:cNvPr>
            <p:cNvSpPr txBox="1"/>
            <p:nvPr/>
          </p:nvSpPr>
          <p:spPr>
            <a:xfrm flipH="1">
              <a:off x="2832834" y="2031221"/>
              <a:ext cx="2429015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🧹 Reset All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21AD305-90A2-9139-3373-4D6288F60D7D}"/>
              </a:ext>
            </a:extLst>
          </p:cNvPr>
          <p:cNvGrpSpPr/>
          <p:nvPr/>
        </p:nvGrpSpPr>
        <p:grpSpPr>
          <a:xfrm>
            <a:off x="1393202" y="4433336"/>
            <a:ext cx="5641734" cy="1097280"/>
            <a:chOff x="1394555" y="1920270"/>
            <a:chExt cx="4701445" cy="914400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8167BDA-B5A3-32BC-91BB-A71A47E561A3}"/>
                </a:ext>
              </a:extLst>
            </p:cNvPr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D133D9C-2AD8-B805-30CB-71EC3068F238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5" name="Right Triangle 44">
              <a:extLst>
                <a:ext uri="{FF2B5EF4-FFF2-40B4-BE49-F238E27FC236}">
                  <a16:creationId xmlns:a16="http://schemas.microsoft.com/office/drawing/2014/main" id="{6574EA63-52C4-D4A9-B853-8335BC71CC6A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1E8114A-06C3-E4C0-BE5F-0A1ABF253E63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D26E2E8-355D-AA00-77E9-B276E24EB097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03</a:t>
              </a:r>
            </a:p>
          </p:txBody>
        </p:sp>
        <p:sp>
          <p:nvSpPr>
            <p:cNvPr id="60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46DAAA34-4CB5-A421-1C81-91F1D8054E1C}"/>
                </a:ext>
              </a:extLst>
            </p:cNvPr>
            <p:cNvSpPr txBox="1"/>
            <p:nvPr/>
          </p:nvSpPr>
          <p:spPr>
            <a:xfrm flipH="1">
              <a:off x="2832832" y="2321359"/>
              <a:ext cx="3170728" cy="458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One click analyzes the tweet, predicts category, shows confidence % and mood 🎯.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61" name=".01">
              <a:extLst>
                <a:ext uri="{FF2B5EF4-FFF2-40B4-BE49-F238E27FC236}">
                  <a16:creationId xmlns:a16="http://schemas.microsoft.com/office/drawing/2014/main" id="{4E0D8E95-3F93-6D55-BFC7-DCD24245270B}"/>
                </a:ext>
              </a:extLst>
            </p:cNvPr>
            <p:cNvSpPr txBox="1"/>
            <p:nvPr/>
          </p:nvSpPr>
          <p:spPr>
            <a:xfrm flipH="1">
              <a:off x="2832834" y="2031220"/>
              <a:ext cx="2429015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🔍 Predict Button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2DB8874-EC20-7FBC-F194-CC5D737A2408}"/>
              </a:ext>
            </a:extLst>
          </p:cNvPr>
          <p:cNvGrpSpPr/>
          <p:nvPr/>
        </p:nvGrpSpPr>
        <p:grpSpPr>
          <a:xfrm>
            <a:off x="1393202" y="3346657"/>
            <a:ext cx="5641734" cy="1101794"/>
            <a:chOff x="1394555" y="1920272"/>
            <a:chExt cx="4701445" cy="918163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C18D25E-51E9-15A0-CBB1-EA11C607C536}"/>
                </a:ext>
              </a:extLst>
            </p:cNvPr>
            <p:cNvSpPr/>
            <p:nvPr/>
          </p:nvSpPr>
          <p:spPr>
            <a:xfrm>
              <a:off x="1524000" y="1920272"/>
              <a:ext cx="4572000" cy="9144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1F9CEE4-C14B-29E6-8EF1-99E014B0EE6D}"/>
                </a:ext>
              </a:extLst>
            </p:cNvPr>
            <p:cNvSpPr/>
            <p:nvPr/>
          </p:nvSpPr>
          <p:spPr>
            <a:xfrm rot="16200000" flipV="1">
              <a:off x="1648889" y="1848818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35" name="Right Triangle 34">
              <a:extLst>
                <a:ext uri="{FF2B5EF4-FFF2-40B4-BE49-F238E27FC236}">
                  <a16:creationId xmlns:a16="http://schemas.microsoft.com/office/drawing/2014/main" id="{7BC5F1B3-7066-AAE0-02AA-D20940545623}"/>
                </a:ext>
              </a:extLst>
            </p:cNvPr>
            <p:cNvSpPr/>
            <p:nvPr/>
          </p:nvSpPr>
          <p:spPr>
            <a:xfrm flipH="1" flipV="1">
              <a:off x="1394555" y="2651791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F6A9488-4A69-7FB5-42EC-E5F1915C29FA}"/>
                </a:ext>
              </a:extLst>
            </p:cNvPr>
            <p:cNvSpPr txBox="1"/>
            <p:nvPr/>
          </p:nvSpPr>
          <p:spPr>
            <a:xfrm>
              <a:off x="1416222" y="2238971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D57D628-5058-C5E4-0042-742A1A20FBC1}"/>
                </a:ext>
              </a:extLst>
            </p:cNvPr>
            <p:cNvSpPr txBox="1"/>
            <p:nvPr/>
          </p:nvSpPr>
          <p:spPr>
            <a:xfrm>
              <a:off x="1872713" y="2177415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02</a:t>
              </a:r>
            </a:p>
          </p:txBody>
        </p:sp>
        <p:sp>
          <p:nvSpPr>
            <p:cNvPr id="40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C7B39306-C815-F653-C161-DB72DF313427}"/>
                </a:ext>
              </a:extLst>
            </p:cNvPr>
            <p:cNvSpPr txBox="1"/>
            <p:nvPr/>
          </p:nvSpPr>
          <p:spPr>
            <a:xfrm flipH="1">
              <a:off x="2832832" y="2321359"/>
              <a:ext cx="3170728" cy="51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Enter your own tweet or click an example to auto-fill instantly 🚀.</a:t>
              </a:r>
              <a:endParaRPr kumimoji="0" lang="en-US" sz="108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1" name=".01">
              <a:extLst>
                <a:ext uri="{FF2B5EF4-FFF2-40B4-BE49-F238E27FC236}">
                  <a16:creationId xmlns:a16="http://schemas.microsoft.com/office/drawing/2014/main" id="{0585FE12-82B5-8A95-22ED-93A8B1BAAA39}"/>
                </a:ext>
              </a:extLst>
            </p:cNvPr>
            <p:cNvSpPr txBox="1"/>
            <p:nvPr/>
          </p:nvSpPr>
          <p:spPr>
            <a:xfrm flipH="1">
              <a:off x="2832834" y="2031299"/>
              <a:ext cx="3075378" cy="292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✍️ Live Input or Example Tweets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Black Ops One" panose="02000000000000000000" pitchFamily="2" charset="0"/>
                <a:ea typeface="Roboto Medium"/>
                <a:sym typeface="Roboto Medium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1634957-FF92-AD96-627E-47E11E4CA5D7}"/>
              </a:ext>
            </a:extLst>
          </p:cNvPr>
          <p:cNvGrpSpPr/>
          <p:nvPr/>
        </p:nvGrpSpPr>
        <p:grpSpPr>
          <a:xfrm>
            <a:off x="1393202" y="2259982"/>
            <a:ext cx="5641734" cy="1101798"/>
            <a:chOff x="1394555" y="1920270"/>
            <a:chExt cx="4701445" cy="918165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4AF2327-6656-C978-2ECF-E8C855AE3588}"/>
                </a:ext>
              </a:extLst>
            </p:cNvPr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9EDC67B-32E4-1B8B-2AE6-80CC3CFC9F09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25" name="Right Triangle 24">
              <a:extLst>
                <a:ext uri="{FF2B5EF4-FFF2-40B4-BE49-F238E27FC236}">
                  <a16:creationId xmlns:a16="http://schemas.microsoft.com/office/drawing/2014/main" id="{6538742F-28A6-D00E-886B-A09870ABF7A4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97FD927-3B29-118C-6ED3-3F21839A8144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1B609B8-46E3-E16D-714A-0161A0749802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01</a:t>
              </a:r>
            </a:p>
          </p:txBody>
        </p:sp>
        <p:sp>
          <p:nvSpPr>
            <p:cNvPr id="29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B31387DB-B5D5-3DFB-A515-699C3FACE7A4}"/>
                </a:ext>
              </a:extLst>
            </p:cNvPr>
            <p:cNvSpPr txBox="1"/>
            <p:nvPr/>
          </p:nvSpPr>
          <p:spPr>
            <a:xfrm flipH="1">
              <a:off x="2832832" y="2321359"/>
              <a:ext cx="3170728" cy="51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Built a clean, easy-to-use app to classify tweets as 🚨 Disaster or ✅ Non-Disaster.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30" name=".01">
              <a:extLst>
                <a:ext uri="{FF2B5EF4-FFF2-40B4-BE49-F238E27FC236}">
                  <a16:creationId xmlns:a16="http://schemas.microsoft.com/office/drawing/2014/main" id="{083A5597-6EB0-2ECA-9A41-7CE87EF43650}"/>
                </a:ext>
              </a:extLst>
            </p:cNvPr>
            <p:cNvSpPr txBox="1"/>
            <p:nvPr/>
          </p:nvSpPr>
          <p:spPr>
            <a:xfrm flipH="1">
              <a:off x="2832834" y="2031299"/>
              <a:ext cx="2698860" cy="292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🌪️ Disaster Tweet Detector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B2FB6E8-8657-B438-F031-49CA728C0AD0}"/>
              </a:ext>
            </a:extLst>
          </p:cNvPr>
          <p:cNvGrpSpPr/>
          <p:nvPr/>
        </p:nvGrpSpPr>
        <p:grpSpPr>
          <a:xfrm>
            <a:off x="7513377" y="6606688"/>
            <a:ext cx="5729856" cy="1101798"/>
            <a:chOff x="1394555" y="1920270"/>
            <a:chExt cx="4774880" cy="918165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8A56DD6-37AA-FCFA-A2AC-C5C54CB02B01}"/>
                </a:ext>
              </a:extLst>
            </p:cNvPr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F85E3C8-542B-6DAE-F807-2211AFC24A2B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rgbClr val="F15A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B360FED3-5C0E-85F5-DD87-48DBC2A3C494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DE2DCA-71EB-1CBD-FFD3-A155D4E2B9B1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9127D82-7C90-58F7-A943-3AB76499564C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10</a:t>
              </a:r>
            </a:p>
          </p:txBody>
        </p:sp>
        <p:sp>
          <p:nvSpPr>
            <p:cNvPr id="10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7440DA6C-E352-E936-9151-B0BA943B60C8}"/>
                </a:ext>
              </a:extLst>
            </p:cNvPr>
            <p:cNvSpPr txBox="1"/>
            <p:nvPr/>
          </p:nvSpPr>
          <p:spPr>
            <a:xfrm flipH="1">
              <a:off x="2847197" y="2321359"/>
              <a:ext cx="3322238" cy="51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>
              <a:defPPr>
                <a:defRPr lang="en-US"/>
              </a:defPPr>
              <a:lvl1pPr defTabSz="1097280">
                <a:lnSpc>
                  <a:spcPct val="120000"/>
                </a:lnSpc>
                <a:defRPr sz="1400" b="0">
                  <a:solidFill>
                    <a:srgbClr val="E7E6E6">
                      <a:lumMod val="50000"/>
                    </a:srgbClr>
                  </a:solidFill>
                  <a:latin typeface="Tw Cen MT" panose="020B0602020104020603" pitchFamily="34" charset="0"/>
                  <a:ea typeface="Roboto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Logistic Regression model trained on TF-IDF + smart features like sentiment, length, hashtags, mentions 🔥.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12" name=".01">
              <a:extLst>
                <a:ext uri="{FF2B5EF4-FFF2-40B4-BE49-F238E27FC236}">
                  <a16:creationId xmlns:a16="http://schemas.microsoft.com/office/drawing/2014/main" id="{EE7286CF-6EEC-C329-9725-92CE722CEB48}"/>
                </a:ext>
              </a:extLst>
            </p:cNvPr>
            <p:cNvSpPr txBox="1"/>
            <p:nvPr/>
          </p:nvSpPr>
          <p:spPr>
            <a:xfrm flipH="1">
              <a:off x="2832834" y="2031220"/>
              <a:ext cx="2429015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🚀 Real-World Ready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E79E26A-8DEA-A6C7-8D52-2177AD1E9F2E}"/>
              </a:ext>
            </a:extLst>
          </p:cNvPr>
          <p:cNvGrpSpPr/>
          <p:nvPr/>
        </p:nvGrpSpPr>
        <p:grpSpPr>
          <a:xfrm>
            <a:off x="7510077" y="5520013"/>
            <a:ext cx="5641734" cy="1101798"/>
            <a:chOff x="1394555" y="1920270"/>
            <a:chExt cx="4701445" cy="918165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E3F85F9-A085-3909-563C-F0F95AE002B5}"/>
                </a:ext>
              </a:extLst>
            </p:cNvPr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907F483-C860-2D53-C8D9-D87735387E8E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16" name="Right Triangle 15">
              <a:extLst>
                <a:ext uri="{FF2B5EF4-FFF2-40B4-BE49-F238E27FC236}">
                  <a16:creationId xmlns:a16="http://schemas.microsoft.com/office/drawing/2014/main" id="{CB8989FE-6A63-07D9-B811-B7714A043388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E82AED-5A4C-007D-83FE-125ED4E15C53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2616FA-B42A-90F5-92A2-6C87716A3BAB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09</a:t>
              </a:r>
            </a:p>
          </p:txBody>
        </p:sp>
        <p:sp>
          <p:nvSpPr>
            <p:cNvPr id="19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44C2B60C-1C77-6AD5-A524-A53699453D98}"/>
                </a:ext>
              </a:extLst>
            </p:cNvPr>
            <p:cNvSpPr txBox="1"/>
            <p:nvPr/>
          </p:nvSpPr>
          <p:spPr>
            <a:xfrm flipH="1">
              <a:off x="2832832" y="2321359"/>
              <a:ext cx="3170728" cy="51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>
              <a:defPPr>
                <a:defRPr lang="en-US"/>
              </a:defPPr>
              <a:lvl1pPr defTabSz="1097280">
                <a:lnSpc>
                  <a:spcPct val="120000"/>
                </a:lnSpc>
                <a:defRPr sz="1400" b="0">
                  <a:solidFill>
                    <a:srgbClr val="E7E6E6">
                      <a:lumMod val="50000"/>
                    </a:srgbClr>
                  </a:solidFill>
                  <a:latin typeface="Tw Cen MT" panose="020B0602020104020603" pitchFamily="34" charset="0"/>
                  <a:ea typeface="Roboto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Prediction, visualization, and reset all work instantly without weird reloads 🚀.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20" name=".01">
              <a:extLst>
                <a:ext uri="{FF2B5EF4-FFF2-40B4-BE49-F238E27FC236}">
                  <a16:creationId xmlns:a16="http://schemas.microsoft.com/office/drawing/2014/main" id="{E33BA28F-A5FF-8179-638A-A1655BBF450A}"/>
                </a:ext>
              </a:extLst>
            </p:cNvPr>
            <p:cNvSpPr txBox="1"/>
            <p:nvPr/>
          </p:nvSpPr>
          <p:spPr>
            <a:xfrm flipH="1">
              <a:off x="2832834" y="2031220"/>
              <a:ext cx="3028390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🤖 Powered By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F9ED321-FFE7-AD4C-60EC-9C07CBDA02BC}"/>
              </a:ext>
            </a:extLst>
          </p:cNvPr>
          <p:cNvGrpSpPr/>
          <p:nvPr/>
        </p:nvGrpSpPr>
        <p:grpSpPr>
          <a:xfrm>
            <a:off x="7513377" y="4433336"/>
            <a:ext cx="5641734" cy="1104497"/>
            <a:chOff x="1394555" y="1920270"/>
            <a:chExt cx="4701445" cy="920414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FA32F0-7466-0698-3BAF-A8BB9D0B66A0}"/>
                </a:ext>
              </a:extLst>
            </p:cNvPr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8D58334-2497-DBF0-4FF5-60D85CE66B82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24" name="Right Triangle 23">
              <a:extLst>
                <a:ext uri="{FF2B5EF4-FFF2-40B4-BE49-F238E27FC236}">
                  <a16:creationId xmlns:a16="http://schemas.microsoft.com/office/drawing/2014/main" id="{359AA744-6A8C-3C5A-81F5-00FA3279B94B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69344BF-7DDE-7AC2-3EF6-51FAD6575E21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E447CA6-5631-272B-917D-DA0B5CD6F343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08</a:t>
              </a:r>
            </a:p>
          </p:txBody>
        </p:sp>
        <p:sp>
          <p:nvSpPr>
            <p:cNvPr id="49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A8CD3D5D-E0CF-CB22-2B28-F2A0A57771D3}"/>
                </a:ext>
              </a:extLst>
            </p:cNvPr>
            <p:cNvSpPr txBox="1"/>
            <p:nvPr/>
          </p:nvSpPr>
          <p:spPr>
            <a:xfrm flipH="1">
              <a:off x="2832832" y="2323608"/>
              <a:ext cx="3170728" cy="51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>
              <a:defPPr>
                <a:defRPr lang="en-US"/>
              </a:defPPr>
              <a:lvl1pPr defTabSz="1097280">
                <a:lnSpc>
                  <a:spcPct val="120000"/>
                </a:lnSpc>
                <a:defRPr sz="1400" b="1">
                  <a:solidFill>
                    <a:srgbClr val="E7E6E6">
                      <a:lumMod val="50000"/>
                    </a:srgbClr>
                  </a:solidFill>
                  <a:latin typeface="Tw Cen MT" panose="020B0602020104020603" pitchFamily="34" charset="0"/>
                  <a:ea typeface="Roboto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Save your tweet analysis as a CSV with just one click 📥.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50" name=".01">
              <a:extLst>
                <a:ext uri="{FF2B5EF4-FFF2-40B4-BE49-F238E27FC236}">
                  <a16:creationId xmlns:a16="http://schemas.microsoft.com/office/drawing/2014/main" id="{ACCAD2EA-C63B-A170-E5C4-5303929C6F17}"/>
                </a:ext>
              </a:extLst>
            </p:cNvPr>
            <p:cNvSpPr txBox="1"/>
            <p:nvPr/>
          </p:nvSpPr>
          <p:spPr>
            <a:xfrm flipH="1">
              <a:off x="2832834" y="1953045"/>
              <a:ext cx="2429015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⚡ Fast &amp; Smooth UX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4B7220-5509-88A0-F739-B3A90F53964B}"/>
              </a:ext>
            </a:extLst>
          </p:cNvPr>
          <p:cNvGrpSpPr/>
          <p:nvPr/>
        </p:nvGrpSpPr>
        <p:grpSpPr>
          <a:xfrm>
            <a:off x="7513377" y="3346659"/>
            <a:ext cx="5641734" cy="1097280"/>
            <a:chOff x="1394555" y="1920270"/>
            <a:chExt cx="4701445" cy="914400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E31482A-AB09-C1F3-A335-5C06DA22F7BE}"/>
                </a:ext>
              </a:extLst>
            </p:cNvPr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E3A7831-643D-9C7E-54EE-8C9A6A61EB20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54" name="Right Triangle 53">
              <a:extLst>
                <a:ext uri="{FF2B5EF4-FFF2-40B4-BE49-F238E27FC236}">
                  <a16:creationId xmlns:a16="http://schemas.microsoft.com/office/drawing/2014/main" id="{2757903E-3B4D-466E-057E-8D7A45ACC211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B954C9D-C048-A386-E2C8-319A6612C8C6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EB49323-69D8-F2B7-0F67-9A618BD217C5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07</a:t>
              </a:r>
            </a:p>
          </p:txBody>
        </p:sp>
        <p:sp>
          <p:nvSpPr>
            <p:cNvPr id="57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5D3CFDD5-5475-6A92-4D7E-6D971A106AC0}"/>
                </a:ext>
              </a:extLst>
            </p:cNvPr>
            <p:cNvSpPr txBox="1"/>
            <p:nvPr/>
          </p:nvSpPr>
          <p:spPr>
            <a:xfrm flipH="1">
              <a:off x="2832832" y="2321359"/>
              <a:ext cx="3170728" cy="4222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>
              <a:defPPr>
                <a:defRPr lang="en-US"/>
              </a:defPPr>
              <a:lvl1pPr defTabSz="1097280">
                <a:lnSpc>
                  <a:spcPct val="120000"/>
                </a:lnSpc>
                <a:defRPr sz="1400" b="1">
                  <a:solidFill>
                    <a:srgbClr val="E7E6E6">
                      <a:lumMod val="50000"/>
                    </a:srgbClr>
                  </a:solidFill>
                  <a:latin typeface="Tw Cen MT" panose="020B0602020104020603" pitchFamily="34" charset="0"/>
                  <a:ea typeface="Roboto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Segmented session durations into deciles, revealing patterns in data usage.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58" name=".01">
              <a:extLst>
                <a:ext uri="{FF2B5EF4-FFF2-40B4-BE49-F238E27FC236}">
                  <a16:creationId xmlns:a16="http://schemas.microsoft.com/office/drawing/2014/main" id="{A86B7CD3-A4F0-AD38-1E75-8A23E08C1D19}"/>
                </a:ext>
              </a:extLst>
            </p:cNvPr>
            <p:cNvSpPr txBox="1"/>
            <p:nvPr/>
          </p:nvSpPr>
          <p:spPr>
            <a:xfrm flipH="1">
              <a:off x="2832834" y="2031219"/>
              <a:ext cx="2784443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⬇️ Download Prediction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2BEC132-4B6A-F4A4-3AD3-FB5D7B1AA81B}"/>
              </a:ext>
            </a:extLst>
          </p:cNvPr>
          <p:cNvGrpSpPr/>
          <p:nvPr/>
        </p:nvGrpSpPr>
        <p:grpSpPr>
          <a:xfrm>
            <a:off x="7513377" y="2259981"/>
            <a:ext cx="5641734" cy="1097280"/>
            <a:chOff x="1394555" y="1920270"/>
            <a:chExt cx="4701445" cy="914400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BBAFF42C-78DA-4BF7-49CE-8F22B1DCE259}"/>
                </a:ext>
              </a:extLst>
            </p:cNvPr>
            <p:cNvSpPr/>
            <p:nvPr/>
          </p:nvSpPr>
          <p:spPr>
            <a:xfrm>
              <a:off x="1524000" y="1920270"/>
              <a:ext cx="45720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78593EB-6F19-AC6A-4F08-508D32535140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83" name="Right Triangle 82">
              <a:extLst>
                <a:ext uri="{FF2B5EF4-FFF2-40B4-BE49-F238E27FC236}">
                  <a16:creationId xmlns:a16="http://schemas.microsoft.com/office/drawing/2014/main" id="{5650153E-1EE7-2D94-1FFC-093EFE70DD35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E10EAB29-9D4F-E621-D261-5D0C270A3F03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722DC1C3-C685-0DA9-0D9C-45671F41F976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06</a:t>
              </a:r>
            </a:p>
          </p:txBody>
        </p:sp>
        <p:sp>
          <p:nvSpPr>
            <p:cNvPr id="94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6FE3BDEC-5137-E8A0-15BB-5502C6EC44E2}"/>
                </a:ext>
              </a:extLst>
            </p:cNvPr>
            <p:cNvSpPr txBox="1"/>
            <p:nvPr/>
          </p:nvSpPr>
          <p:spPr>
            <a:xfrm flipH="1">
              <a:off x="2832832" y="2295523"/>
              <a:ext cx="3263168" cy="4578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>
              <a:defPPr>
                <a:defRPr lang="en-US"/>
              </a:defPPr>
              <a:lvl1pPr defTabSz="1097280">
                <a:lnSpc>
                  <a:spcPct val="120000"/>
                </a:lnSpc>
                <a:defRPr sz="1400">
                  <a:solidFill>
                    <a:srgbClr val="E7E6E6">
                      <a:lumMod val="50000"/>
                    </a:srgbClr>
                  </a:solidFill>
                  <a:latin typeface="Tw Cen MT" panose="020B0602020104020603" pitchFamily="34" charset="0"/>
                  <a:ea typeface="Roboto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Extra insights like sentiment, length, hashtag count, mentions, and emoji use 🧠.</a:t>
              </a:r>
            </a:p>
          </p:txBody>
        </p:sp>
        <p:sp>
          <p:nvSpPr>
            <p:cNvPr id="95" name=".01">
              <a:extLst>
                <a:ext uri="{FF2B5EF4-FFF2-40B4-BE49-F238E27FC236}">
                  <a16:creationId xmlns:a16="http://schemas.microsoft.com/office/drawing/2014/main" id="{1F43E403-1F9E-D17C-778E-B3169316034B}"/>
                </a:ext>
              </a:extLst>
            </p:cNvPr>
            <p:cNvSpPr txBox="1"/>
            <p:nvPr/>
          </p:nvSpPr>
          <p:spPr>
            <a:xfrm flipH="1">
              <a:off x="2832834" y="1932409"/>
              <a:ext cx="2429015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📊 Tweet Analysis</a:t>
              </a:r>
            </a:p>
          </p:txBody>
        </p: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0E1E4BFF-1C89-658E-B8C7-2C37A877B7A7}"/>
              </a:ext>
            </a:extLst>
          </p:cNvPr>
          <p:cNvSpPr txBox="1"/>
          <p:nvPr/>
        </p:nvSpPr>
        <p:spPr>
          <a:xfrm>
            <a:off x="161366" y="101167"/>
            <a:ext cx="144112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0" normalizeH="0" baseline="0" noProof="0" dirty="0">
                <a:ln>
                  <a:noFill/>
                </a:ln>
                <a:solidFill>
                  <a:srgbClr val="5BC0EB"/>
                </a:solidFill>
                <a:effectLst/>
                <a:uLnTx/>
                <a:uFillTx/>
                <a:latin typeface="Russo One" panose="020B0604020202020204" charset="0"/>
                <a:ea typeface="Roboto"/>
                <a:cs typeface="+mn-cs"/>
              </a:rPr>
              <a:t>🚀 Disaster Tweet Detector — Streamlit App Overview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5BC0EB"/>
              </a:solidFill>
              <a:effectLst/>
              <a:uLnTx/>
              <a:uFillTx/>
              <a:latin typeface="Russo One" panose="020B0604020202020204" charset="0"/>
              <a:ea typeface="Roboto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F99B1B-2BB2-4808-518A-B1374431F093}"/>
              </a:ext>
            </a:extLst>
          </p:cNvPr>
          <p:cNvSpPr txBox="1"/>
          <p:nvPr/>
        </p:nvSpPr>
        <p:spPr>
          <a:xfrm>
            <a:off x="1166497" y="961768"/>
            <a:ext cx="124009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4400" dirty="0"/>
              <a:t>🔗 </a:t>
            </a:r>
            <a:r>
              <a:rPr lang="en-IN" sz="4400" b="1" dirty="0"/>
              <a:t>Live App:</a:t>
            </a:r>
            <a:r>
              <a:rPr lang="en-IN" sz="4400" dirty="0"/>
              <a:t> </a:t>
            </a:r>
            <a:r>
              <a:rPr lang="en-IN" sz="4400" dirty="0">
                <a:hlinkClick r:id="rId3"/>
              </a:rPr>
              <a:t>Disaster Tweet Detector </a:t>
            </a:r>
            <a:r>
              <a:rPr lang="en-IN" sz="4400" dirty="0"/>
              <a:t>🚨🧠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srgbClr val="5BC0EB"/>
              </a:solidFill>
              <a:effectLst/>
              <a:uLnTx/>
              <a:uFillTx/>
              <a:latin typeface="Russo One" panose="020B0604020202020204" charset="0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33394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DC3E8BB3-8498-A999-47F1-D20874076859}"/>
              </a:ext>
            </a:extLst>
          </p:cNvPr>
          <p:cNvGrpSpPr/>
          <p:nvPr/>
        </p:nvGrpSpPr>
        <p:grpSpPr>
          <a:xfrm>
            <a:off x="9205659" y="1534914"/>
            <a:ext cx="4947627" cy="874032"/>
            <a:chOff x="5871519" y="1728863"/>
            <a:chExt cx="5497363" cy="971146"/>
          </a:xfrm>
        </p:grpSpPr>
        <p:sp>
          <p:nvSpPr>
            <p:cNvPr id="40" name="Google Shape;626;p23">
              <a:extLst>
                <a:ext uri="{FF2B5EF4-FFF2-40B4-BE49-F238E27FC236}">
                  <a16:creationId xmlns:a16="http://schemas.microsoft.com/office/drawing/2014/main" id="{122AAA3F-054C-9425-07F4-15B95B39C2D9}"/>
                </a:ext>
              </a:extLst>
            </p:cNvPr>
            <p:cNvSpPr/>
            <p:nvPr/>
          </p:nvSpPr>
          <p:spPr>
            <a:xfrm>
              <a:off x="5871519" y="1813275"/>
              <a:ext cx="923886" cy="886734"/>
            </a:xfrm>
            <a:custGeom>
              <a:avLst/>
              <a:gdLst/>
              <a:ahLst/>
              <a:cxnLst/>
              <a:rect l="l" t="t" r="r" b="b"/>
              <a:pathLst>
                <a:path w="22457" h="21554" extrusionOk="0">
                  <a:moveTo>
                    <a:pt x="11222" y="0"/>
                  </a:moveTo>
                  <a:cubicBezTo>
                    <a:pt x="10053" y="0"/>
                    <a:pt x="8883" y="444"/>
                    <a:pt x="7990" y="1331"/>
                  </a:cubicBezTo>
                  <a:lnTo>
                    <a:pt x="1787" y="7546"/>
                  </a:lnTo>
                  <a:cubicBezTo>
                    <a:pt x="1" y="9332"/>
                    <a:pt x="1" y="12225"/>
                    <a:pt x="1787" y="14011"/>
                  </a:cubicBezTo>
                  <a:lnTo>
                    <a:pt x="7990" y="20214"/>
                  </a:lnTo>
                  <a:cubicBezTo>
                    <a:pt x="8883" y="21107"/>
                    <a:pt x="10053" y="21553"/>
                    <a:pt x="11222" y="21553"/>
                  </a:cubicBezTo>
                  <a:cubicBezTo>
                    <a:pt x="12392" y="21553"/>
                    <a:pt x="13562" y="21107"/>
                    <a:pt x="14455" y="20214"/>
                  </a:cubicBezTo>
                  <a:lnTo>
                    <a:pt x="20670" y="14011"/>
                  </a:lnTo>
                  <a:cubicBezTo>
                    <a:pt x="22456" y="12225"/>
                    <a:pt x="22456" y="9332"/>
                    <a:pt x="20670" y="7546"/>
                  </a:cubicBezTo>
                  <a:lnTo>
                    <a:pt x="14455" y="1331"/>
                  </a:lnTo>
                  <a:cubicBezTo>
                    <a:pt x="13562" y="444"/>
                    <a:pt x="12392" y="0"/>
                    <a:pt x="11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82283" tIns="82283" rIns="82283" bIns="82283" anchor="ctr" anchorCtr="0">
              <a:noAutofit/>
            </a:bodyPr>
            <a:lstStyle/>
            <a:p>
              <a:pPr marL="0" marR="0" lvl="0" indent="0" algn="ctr" defTabSz="82296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16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01</a:t>
              </a:r>
              <a:endParaRPr kumimoji="0" sz="216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A97249F-A6C9-CB44-DB0A-A3CB943634B2}"/>
                </a:ext>
              </a:extLst>
            </p:cNvPr>
            <p:cNvCxnSpPr>
              <a:cxnSpLocks/>
            </p:cNvCxnSpPr>
            <p:nvPr/>
          </p:nvCxnSpPr>
          <p:spPr>
            <a:xfrm>
              <a:off x="6333461" y="2653587"/>
              <a:ext cx="5035421" cy="0"/>
            </a:xfrm>
            <a:prstGeom prst="line">
              <a:avLst/>
            </a:prstGeom>
            <a:ln w="9525"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CA91B26-596A-C643-1B24-14C01506547F}"/>
                </a:ext>
              </a:extLst>
            </p:cNvPr>
            <p:cNvSpPr txBox="1"/>
            <p:nvPr/>
          </p:nvSpPr>
          <p:spPr>
            <a:xfrm>
              <a:off x="6969051" y="1728863"/>
              <a:ext cx="4399831" cy="878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22960" rtl="0" eaLnBrk="1" fontAlgn="auto" latinLnBrk="0" hangingPunct="1">
                <a:lnSpc>
                  <a:spcPct val="100000"/>
                </a:lnSpc>
                <a:spcBef>
                  <a:spcPts val="54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600" dirty="0">
                  <a:solidFill>
                    <a:srgbClr val="02BBD6"/>
                  </a:solidFill>
                </a:rPr>
                <a:t>🔵</a:t>
              </a:r>
              <a:r>
                <a:rPr lang="en-IN" sz="1600" dirty="0"/>
                <a:t> </a:t>
              </a:r>
              <a:r>
                <a:rPr lang="en-IN" sz="1600" b="1" dirty="0">
                  <a:solidFill>
                    <a:srgbClr val="02BBD6"/>
                  </a:solidFill>
                  <a:latin typeface="Lora" pitchFamily="2" charset="0"/>
                </a:rPr>
                <a:t>Centralized Layout</a:t>
              </a:r>
            </a:p>
            <a:p>
              <a:pPr marL="0" marR="0" lvl="0" indent="0" algn="l" defTabSz="822960" rtl="0" eaLnBrk="1" fontAlgn="auto" latinLnBrk="0" hangingPunct="1">
                <a:lnSpc>
                  <a:spcPct val="100000"/>
                </a:lnSpc>
                <a:spcBef>
                  <a:spcPts val="54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6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Every button, example, &amp; output is thoughtfully center-aligned for a clean, professional look 🎯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E3C3CBF-2C3D-6CED-BB76-4BB7AB8AC5C7}"/>
              </a:ext>
            </a:extLst>
          </p:cNvPr>
          <p:cNvGrpSpPr/>
          <p:nvPr/>
        </p:nvGrpSpPr>
        <p:grpSpPr>
          <a:xfrm>
            <a:off x="9205659" y="3047144"/>
            <a:ext cx="4947631" cy="852945"/>
            <a:chOff x="5871519" y="1608853"/>
            <a:chExt cx="5497363" cy="947716"/>
          </a:xfrm>
        </p:grpSpPr>
        <p:sp>
          <p:nvSpPr>
            <p:cNvPr id="55" name="Google Shape;626;p23">
              <a:extLst>
                <a:ext uri="{FF2B5EF4-FFF2-40B4-BE49-F238E27FC236}">
                  <a16:creationId xmlns:a16="http://schemas.microsoft.com/office/drawing/2014/main" id="{2DBC746F-968B-01B6-22FC-1291822207B0}"/>
                </a:ext>
              </a:extLst>
            </p:cNvPr>
            <p:cNvSpPr/>
            <p:nvPr/>
          </p:nvSpPr>
          <p:spPr>
            <a:xfrm>
              <a:off x="5871519" y="1669835"/>
              <a:ext cx="923885" cy="886734"/>
            </a:xfrm>
            <a:custGeom>
              <a:avLst/>
              <a:gdLst/>
              <a:ahLst/>
              <a:cxnLst/>
              <a:rect l="l" t="t" r="r" b="b"/>
              <a:pathLst>
                <a:path w="22457" h="21554" extrusionOk="0">
                  <a:moveTo>
                    <a:pt x="11222" y="0"/>
                  </a:moveTo>
                  <a:cubicBezTo>
                    <a:pt x="10053" y="0"/>
                    <a:pt x="8883" y="444"/>
                    <a:pt x="7990" y="1331"/>
                  </a:cubicBezTo>
                  <a:lnTo>
                    <a:pt x="1787" y="7546"/>
                  </a:lnTo>
                  <a:cubicBezTo>
                    <a:pt x="1" y="9332"/>
                    <a:pt x="1" y="12225"/>
                    <a:pt x="1787" y="14011"/>
                  </a:cubicBezTo>
                  <a:lnTo>
                    <a:pt x="7990" y="20214"/>
                  </a:lnTo>
                  <a:cubicBezTo>
                    <a:pt x="8883" y="21107"/>
                    <a:pt x="10053" y="21553"/>
                    <a:pt x="11222" y="21553"/>
                  </a:cubicBezTo>
                  <a:cubicBezTo>
                    <a:pt x="12392" y="21553"/>
                    <a:pt x="13562" y="21107"/>
                    <a:pt x="14455" y="20214"/>
                  </a:cubicBezTo>
                  <a:lnTo>
                    <a:pt x="20670" y="14011"/>
                  </a:lnTo>
                  <a:cubicBezTo>
                    <a:pt x="22456" y="12225"/>
                    <a:pt x="22456" y="9332"/>
                    <a:pt x="20670" y="7546"/>
                  </a:cubicBezTo>
                  <a:lnTo>
                    <a:pt x="14455" y="1331"/>
                  </a:lnTo>
                  <a:cubicBezTo>
                    <a:pt x="13562" y="444"/>
                    <a:pt x="12392" y="0"/>
                    <a:pt x="11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82283" tIns="82283" rIns="82283" bIns="82283" anchor="ctr" anchorCtr="0">
              <a:noAutofit/>
            </a:bodyPr>
            <a:lstStyle/>
            <a:p>
              <a:pPr marL="0" marR="0" lvl="0" indent="0" algn="ctr" defTabSz="82296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16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02</a:t>
              </a:r>
              <a:endParaRPr kumimoji="0" sz="216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6B6CA9E-0C0D-A854-30C8-AAABB877042C}"/>
                </a:ext>
              </a:extLst>
            </p:cNvPr>
            <p:cNvCxnSpPr>
              <a:cxnSpLocks/>
            </p:cNvCxnSpPr>
            <p:nvPr/>
          </p:nvCxnSpPr>
          <p:spPr>
            <a:xfrm>
              <a:off x="6249073" y="2522100"/>
              <a:ext cx="5119809" cy="0"/>
            </a:xfrm>
            <a:prstGeom prst="line">
              <a:avLst/>
            </a:prstGeom>
            <a:ln w="9525"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34B687C-FEF0-B8EE-B8F3-CA52CCB840D9}"/>
                </a:ext>
              </a:extLst>
            </p:cNvPr>
            <p:cNvSpPr txBox="1"/>
            <p:nvPr/>
          </p:nvSpPr>
          <p:spPr>
            <a:xfrm>
              <a:off x="6969051" y="1608853"/>
              <a:ext cx="4399831" cy="878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22960" rtl="0" eaLnBrk="1" fontAlgn="auto" latinLnBrk="0" hangingPunct="1">
                <a:lnSpc>
                  <a:spcPct val="100000"/>
                </a:lnSpc>
                <a:spcBef>
                  <a:spcPts val="54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600" dirty="0">
                  <a:solidFill>
                    <a:srgbClr val="008881"/>
                  </a:solidFill>
                </a:rPr>
                <a:t>🟠 </a:t>
              </a:r>
              <a:r>
                <a:rPr lang="en-IN" sz="1600" b="1" dirty="0">
                  <a:solidFill>
                    <a:srgbClr val="008881"/>
                  </a:solidFill>
                  <a:latin typeface="Lora" pitchFamily="2" charset="0"/>
                </a:rPr>
                <a:t>Instant Example Loading</a:t>
              </a:r>
            </a:p>
            <a:p>
              <a:pPr marL="0" marR="0" lvl="0" indent="0" algn="l" defTabSz="822960" rtl="0" eaLnBrk="1" fontAlgn="auto" latinLnBrk="0" hangingPunct="1">
                <a:lnSpc>
                  <a:spcPct val="100000"/>
                </a:lnSpc>
                <a:spcBef>
                  <a:spcPts val="54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6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Example tweets load immediately into the input box without refreshing the page. ⚡</a:t>
              </a:r>
              <a:endParaRPr kumimoji="0" lang="en-US" sz="126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E4144AD-A238-44B4-7B84-A53B4ED3A67E}"/>
              </a:ext>
            </a:extLst>
          </p:cNvPr>
          <p:cNvGrpSpPr/>
          <p:nvPr/>
        </p:nvGrpSpPr>
        <p:grpSpPr>
          <a:xfrm>
            <a:off x="9205659" y="4681043"/>
            <a:ext cx="5057059" cy="852945"/>
            <a:chOff x="5871519" y="1608853"/>
            <a:chExt cx="5618954" cy="947716"/>
          </a:xfrm>
        </p:grpSpPr>
        <p:sp>
          <p:nvSpPr>
            <p:cNvPr id="59" name="Google Shape;626;p23">
              <a:extLst>
                <a:ext uri="{FF2B5EF4-FFF2-40B4-BE49-F238E27FC236}">
                  <a16:creationId xmlns:a16="http://schemas.microsoft.com/office/drawing/2014/main" id="{B9185C93-C000-A93B-5869-A00002146509}"/>
                </a:ext>
              </a:extLst>
            </p:cNvPr>
            <p:cNvSpPr/>
            <p:nvPr/>
          </p:nvSpPr>
          <p:spPr>
            <a:xfrm>
              <a:off x="5871519" y="1669835"/>
              <a:ext cx="923885" cy="886734"/>
            </a:xfrm>
            <a:custGeom>
              <a:avLst/>
              <a:gdLst/>
              <a:ahLst/>
              <a:cxnLst/>
              <a:rect l="l" t="t" r="r" b="b"/>
              <a:pathLst>
                <a:path w="22457" h="21554" extrusionOk="0">
                  <a:moveTo>
                    <a:pt x="11222" y="0"/>
                  </a:moveTo>
                  <a:cubicBezTo>
                    <a:pt x="10053" y="0"/>
                    <a:pt x="8883" y="444"/>
                    <a:pt x="7990" y="1331"/>
                  </a:cubicBezTo>
                  <a:lnTo>
                    <a:pt x="1787" y="7546"/>
                  </a:lnTo>
                  <a:cubicBezTo>
                    <a:pt x="1" y="9332"/>
                    <a:pt x="1" y="12225"/>
                    <a:pt x="1787" y="14011"/>
                  </a:cubicBezTo>
                  <a:lnTo>
                    <a:pt x="7990" y="20214"/>
                  </a:lnTo>
                  <a:cubicBezTo>
                    <a:pt x="8883" y="21107"/>
                    <a:pt x="10053" y="21553"/>
                    <a:pt x="11222" y="21553"/>
                  </a:cubicBezTo>
                  <a:cubicBezTo>
                    <a:pt x="12392" y="21553"/>
                    <a:pt x="13562" y="21107"/>
                    <a:pt x="14455" y="20214"/>
                  </a:cubicBezTo>
                  <a:lnTo>
                    <a:pt x="20670" y="14011"/>
                  </a:lnTo>
                  <a:cubicBezTo>
                    <a:pt x="22456" y="12225"/>
                    <a:pt x="22456" y="9332"/>
                    <a:pt x="20670" y="7546"/>
                  </a:cubicBezTo>
                  <a:lnTo>
                    <a:pt x="14455" y="1331"/>
                  </a:lnTo>
                  <a:cubicBezTo>
                    <a:pt x="13562" y="444"/>
                    <a:pt x="12392" y="0"/>
                    <a:pt x="112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82283" tIns="82283" rIns="82283" bIns="82283" anchor="ctr" anchorCtr="0">
              <a:noAutofit/>
            </a:bodyPr>
            <a:lstStyle/>
            <a:p>
              <a:pPr marL="0" marR="0" lvl="0" indent="0" algn="ctr" defTabSz="82296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16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03</a:t>
              </a:r>
              <a:endParaRPr kumimoji="0" sz="216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0A525F3-C695-A05E-1425-66DC3B9B74B8}"/>
                </a:ext>
              </a:extLst>
            </p:cNvPr>
            <p:cNvCxnSpPr>
              <a:cxnSpLocks/>
            </p:cNvCxnSpPr>
            <p:nvPr/>
          </p:nvCxnSpPr>
          <p:spPr>
            <a:xfrm>
              <a:off x="6333461" y="2522100"/>
              <a:ext cx="5157012" cy="0"/>
            </a:xfrm>
            <a:prstGeom prst="line">
              <a:avLst/>
            </a:prstGeom>
            <a:ln w="9525">
              <a:solidFill>
                <a:schemeClr val="accent3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F372839-0881-E3B8-5FDD-23B01866D51B}"/>
                </a:ext>
              </a:extLst>
            </p:cNvPr>
            <p:cNvSpPr txBox="1"/>
            <p:nvPr/>
          </p:nvSpPr>
          <p:spPr>
            <a:xfrm>
              <a:off x="6969051" y="1608853"/>
              <a:ext cx="4521422" cy="878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22960" rtl="0" eaLnBrk="1" fontAlgn="auto" latinLnBrk="0" hangingPunct="1">
                <a:lnSpc>
                  <a:spcPct val="100000"/>
                </a:lnSpc>
                <a:spcBef>
                  <a:spcPts val="54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600" dirty="0"/>
                <a:t>🟣 </a:t>
              </a:r>
              <a:r>
                <a:rPr lang="en-IN" sz="1600" b="1" dirty="0">
                  <a:solidFill>
                    <a:srgbClr val="5151AB"/>
                  </a:solidFill>
                  <a:latin typeface="Lora" pitchFamily="2" charset="0"/>
                </a:rPr>
                <a:t>Consistent Design</a:t>
              </a:r>
            </a:p>
            <a:p>
              <a:pPr marL="0" marR="0" lvl="0" indent="0" algn="l" defTabSz="822960" rtl="0" eaLnBrk="1" fontAlgn="auto" latinLnBrk="0" hangingPunct="1">
                <a:lnSpc>
                  <a:spcPct val="100000"/>
                </a:lnSpc>
                <a:spcBef>
                  <a:spcPts val="54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6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Matching boxed sections for prediction, analysis &amp; pie charts keep the UI smooth &amp; intuitive. 🎨</a:t>
              </a:r>
              <a:endParaRPr kumimoji="0" lang="en-US" sz="126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D09D5AC-0981-01D2-3B4E-BA2A2168FC9F}"/>
              </a:ext>
            </a:extLst>
          </p:cNvPr>
          <p:cNvGrpSpPr/>
          <p:nvPr/>
        </p:nvGrpSpPr>
        <p:grpSpPr>
          <a:xfrm>
            <a:off x="9205659" y="6442446"/>
            <a:ext cx="5193743" cy="852944"/>
            <a:chOff x="5871519" y="1608854"/>
            <a:chExt cx="5770826" cy="947715"/>
          </a:xfrm>
        </p:grpSpPr>
        <p:sp>
          <p:nvSpPr>
            <p:cNvPr id="63" name="Google Shape;626;p23">
              <a:extLst>
                <a:ext uri="{FF2B5EF4-FFF2-40B4-BE49-F238E27FC236}">
                  <a16:creationId xmlns:a16="http://schemas.microsoft.com/office/drawing/2014/main" id="{A2B37E1D-892B-FDC8-1845-400628A60061}"/>
                </a:ext>
              </a:extLst>
            </p:cNvPr>
            <p:cNvSpPr/>
            <p:nvPr/>
          </p:nvSpPr>
          <p:spPr>
            <a:xfrm>
              <a:off x="5871519" y="1669835"/>
              <a:ext cx="923885" cy="886734"/>
            </a:xfrm>
            <a:custGeom>
              <a:avLst/>
              <a:gdLst/>
              <a:ahLst/>
              <a:cxnLst/>
              <a:rect l="l" t="t" r="r" b="b"/>
              <a:pathLst>
                <a:path w="22457" h="21554" extrusionOk="0">
                  <a:moveTo>
                    <a:pt x="11222" y="0"/>
                  </a:moveTo>
                  <a:cubicBezTo>
                    <a:pt x="10053" y="0"/>
                    <a:pt x="8883" y="444"/>
                    <a:pt x="7990" y="1331"/>
                  </a:cubicBezTo>
                  <a:lnTo>
                    <a:pt x="1787" y="7546"/>
                  </a:lnTo>
                  <a:cubicBezTo>
                    <a:pt x="1" y="9332"/>
                    <a:pt x="1" y="12225"/>
                    <a:pt x="1787" y="14011"/>
                  </a:cubicBezTo>
                  <a:lnTo>
                    <a:pt x="7990" y="20214"/>
                  </a:lnTo>
                  <a:cubicBezTo>
                    <a:pt x="8883" y="21107"/>
                    <a:pt x="10053" y="21553"/>
                    <a:pt x="11222" y="21553"/>
                  </a:cubicBezTo>
                  <a:cubicBezTo>
                    <a:pt x="12392" y="21553"/>
                    <a:pt x="13562" y="21107"/>
                    <a:pt x="14455" y="20214"/>
                  </a:cubicBezTo>
                  <a:lnTo>
                    <a:pt x="20670" y="14011"/>
                  </a:lnTo>
                  <a:cubicBezTo>
                    <a:pt x="22456" y="12225"/>
                    <a:pt x="22456" y="9332"/>
                    <a:pt x="20670" y="7546"/>
                  </a:cubicBezTo>
                  <a:lnTo>
                    <a:pt x="14455" y="1331"/>
                  </a:lnTo>
                  <a:cubicBezTo>
                    <a:pt x="13562" y="444"/>
                    <a:pt x="12392" y="0"/>
                    <a:pt x="11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82283" tIns="82283" rIns="82283" bIns="82283" anchor="ctr" anchorCtr="0">
              <a:noAutofit/>
            </a:bodyPr>
            <a:lstStyle/>
            <a:p>
              <a:pPr marL="0" marR="0" lvl="0" indent="0" algn="ctr" defTabSz="82296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16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04</a:t>
              </a:r>
              <a:endParaRPr kumimoji="0" sz="216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ora" pitchFamily="2" charset="0"/>
                <a:ea typeface="+mn-ea"/>
                <a:cs typeface="+mn-cs"/>
              </a:endParaRPr>
            </a:p>
          </p:txBody>
        </p:sp>
        <p:cxnSp>
          <p:nvCxnSpPr>
            <p:cNvPr id="13312" name="Straight Connector 13311">
              <a:extLst>
                <a:ext uri="{FF2B5EF4-FFF2-40B4-BE49-F238E27FC236}">
                  <a16:creationId xmlns:a16="http://schemas.microsoft.com/office/drawing/2014/main" id="{5BD71DE2-17B0-A963-B856-74869E27F64B}"/>
                </a:ext>
              </a:extLst>
            </p:cNvPr>
            <p:cNvCxnSpPr>
              <a:cxnSpLocks/>
            </p:cNvCxnSpPr>
            <p:nvPr/>
          </p:nvCxnSpPr>
          <p:spPr>
            <a:xfrm>
              <a:off x="6333461" y="2522100"/>
              <a:ext cx="5157013" cy="0"/>
            </a:xfrm>
            <a:prstGeom prst="line">
              <a:avLst/>
            </a:prstGeom>
            <a:ln w="9525">
              <a:solidFill>
                <a:schemeClr val="accent5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13" name="TextBox 13312">
              <a:extLst>
                <a:ext uri="{FF2B5EF4-FFF2-40B4-BE49-F238E27FC236}">
                  <a16:creationId xmlns:a16="http://schemas.microsoft.com/office/drawing/2014/main" id="{DEA2B05C-9DA7-1A46-31BB-0997EECEBDDA}"/>
                </a:ext>
              </a:extLst>
            </p:cNvPr>
            <p:cNvSpPr txBox="1"/>
            <p:nvPr/>
          </p:nvSpPr>
          <p:spPr>
            <a:xfrm>
              <a:off x="6969051" y="1608854"/>
              <a:ext cx="4673294" cy="8817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22960" rtl="0" eaLnBrk="1" fontAlgn="auto" latinLnBrk="0" hangingPunct="1">
                <a:lnSpc>
                  <a:spcPct val="100000"/>
                </a:lnSpc>
                <a:spcBef>
                  <a:spcPts val="54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20" b="1" i="0" u="none" strike="noStrike" kern="1200" cap="none" spc="0" normalizeH="0" baseline="0" noProof="0" dirty="0">
                  <a:ln>
                    <a:noFill/>
                  </a:ln>
                  <a:solidFill>
                    <a:srgbClr val="78B832"/>
                  </a:solidFill>
                  <a:effectLst/>
                  <a:uLnTx/>
                  <a:uFillTx/>
                  <a:latin typeface="Lora" pitchFamily="2" charset="0"/>
                  <a:ea typeface="+mn-ea"/>
                  <a:cs typeface="+mn-cs"/>
                </a:rPr>
                <a:t>Data Insertion</a:t>
              </a:r>
            </a:p>
            <a:p>
              <a:pPr marL="0" marR="0" lvl="0" indent="0" algn="l" defTabSz="822960" rtl="0" eaLnBrk="1" fontAlgn="auto" latinLnBrk="0" hangingPunct="1">
                <a:lnSpc>
                  <a:spcPct val="100000"/>
                </a:lnSpc>
                <a:spcBef>
                  <a:spcPts val="54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6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Lora" pitchFamily="2" charset="0"/>
                  <a:ea typeface="Times New Roman" panose="02020603050405020304" pitchFamily="18" charset="0"/>
                  <a:cs typeface="+mn-cs"/>
                </a:rPr>
                <a:t>Used a MERGE statement to insert or update user scores based on the existing records in the table.</a:t>
              </a:r>
              <a:endParaRPr kumimoji="0" lang="en-US" sz="108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Lora" pitchFamily="2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</p:grpSp>
      <p:sp>
        <p:nvSpPr>
          <p:cNvPr id="13328" name="TextBox 13327">
            <a:extLst>
              <a:ext uri="{FF2B5EF4-FFF2-40B4-BE49-F238E27FC236}">
                <a16:creationId xmlns:a16="http://schemas.microsoft.com/office/drawing/2014/main" id="{EB6AA1C7-6E3B-25B6-7097-5030BBF31980}"/>
              </a:ext>
            </a:extLst>
          </p:cNvPr>
          <p:cNvSpPr txBox="1"/>
          <p:nvPr/>
        </p:nvSpPr>
        <p:spPr>
          <a:xfrm>
            <a:off x="0" y="-50099"/>
            <a:ext cx="146303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5BC0EB"/>
                </a:solidFill>
                <a:effectLst/>
                <a:uLnTx/>
                <a:uFillTx/>
                <a:latin typeface="Russo One" panose="020B0604020202020204" charset="0"/>
                <a:ea typeface="+mn-ea"/>
                <a:cs typeface="+mn-cs"/>
              </a:rPr>
              <a:t>🎨 Sleek &amp; User-Friendly Streamlit Interface for </a:t>
            </a:r>
          </a:p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5BC0EB"/>
                </a:solidFill>
                <a:effectLst/>
                <a:uLnTx/>
                <a:uFillTx/>
                <a:latin typeface="Russo One" panose="020B0604020202020204" charset="0"/>
                <a:ea typeface="+mn-ea"/>
                <a:cs typeface="+mn-cs"/>
              </a:rPr>
              <a:t>Real-Time Tweet Analysis</a:t>
            </a:r>
            <a:endParaRPr kumimoji="0" lang="lt-LT" sz="3200" b="0" i="0" u="none" strike="noStrike" kern="1200" cap="none" spc="0" normalizeH="0" baseline="0" noProof="0" dirty="0">
              <a:ln>
                <a:noFill/>
              </a:ln>
              <a:solidFill>
                <a:srgbClr val="5BC0EB"/>
              </a:solidFill>
              <a:effectLst/>
              <a:uLnTx/>
              <a:uFillTx/>
              <a:latin typeface="Russo One" panose="020B0604020202020204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57D867-305E-6AB1-880F-0C5ED1D848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50" t="5098" r="25541" b="8554"/>
          <a:stretch/>
        </p:blipFill>
        <p:spPr>
          <a:xfrm>
            <a:off x="4647302" y="972974"/>
            <a:ext cx="4229954" cy="7106019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BE048C-429B-8309-4582-4041F27B64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61" t="5609" r="25260" b="8249"/>
          <a:stretch/>
        </p:blipFill>
        <p:spPr>
          <a:xfrm>
            <a:off x="204394" y="978945"/>
            <a:ext cx="4249272" cy="7089290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089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F8E42D81-1BA8-4384-9BE3-4CEA45ABBDC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9084"/>
          <a:stretch/>
        </p:blipFill>
        <p:spPr>
          <a:xfrm>
            <a:off x="7618" y="-1"/>
            <a:ext cx="14573259" cy="5748185"/>
          </a:xfrm>
        </p:spPr>
      </p:pic>
      <p:sp>
        <p:nvSpPr>
          <p:cNvPr id="3" name="Freeform 13"/>
          <p:cNvSpPr>
            <a:spLocks/>
          </p:cNvSpPr>
          <p:nvPr/>
        </p:nvSpPr>
        <p:spPr bwMode="auto">
          <a:xfrm>
            <a:off x="9989473" y="2123382"/>
            <a:ext cx="4633309" cy="3767599"/>
          </a:xfrm>
          <a:custGeom>
            <a:avLst/>
            <a:gdLst>
              <a:gd name="T0" fmla="*/ 610 w 610"/>
              <a:gd name="T1" fmla="*/ 0 h 910"/>
              <a:gd name="T2" fmla="*/ 13 w 610"/>
              <a:gd name="T3" fmla="*/ 909 h 910"/>
              <a:gd name="T4" fmla="*/ 0 w 610"/>
              <a:gd name="T5" fmla="*/ 909 h 910"/>
              <a:gd name="T6" fmla="*/ 29 w 610"/>
              <a:gd name="T7" fmla="*/ 910 h 910"/>
              <a:gd name="T8" fmla="*/ 610 w 610"/>
              <a:gd name="T9" fmla="*/ 379 h 910"/>
              <a:gd name="T10" fmla="*/ 610 w 610"/>
              <a:gd name="T11" fmla="*/ 0 h 9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0" h="910">
                <a:moveTo>
                  <a:pt x="610" y="0"/>
                </a:moveTo>
                <a:cubicBezTo>
                  <a:pt x="553" y="185"/>
                  <a:pt x="315" y="909"/>
                  <a:pt x="13" y="909"/>
                </a:cubicBezTo>
                <a:cubicBezTo>
                  <a:pt x="8" y="909"/>
                  <a:pt x="4" y="909"/>
                  <a:pt x="0" y="909"/>
                </a:cubicBezTo>
                <a:cubicBezTo>
                  <a:pt x="9" y="910"/>
                  <a:pt x="19" y="910"/>
                  <a:pt x="29" y="910"/>
                </a:cubicBezTo>
                <a:cubicBezTo>
                  <a:pt x="335" y="910"/>
                  <a:pt x="553" y="499"/>
                  <a:pt x="610" y="379"/>
                </a:cubicBezTo>
                <a:cubicBezTo>
                  <a:pt x="610" y="0"/>
                  <a:pt x="610" y="0"/>
                  <a:pt x="610" y="0"/>
                </a:cubicBezTo>
              </a:path>
            </a:pathLst>
          </a:custGeom>
          <a:gradFill>
            <a:gsLst>
              <a:gs pos="18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pPr defTabSz="1097280"/>
            <a:endParaRPr lang="en-US" sz="1080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reeform 14"/>
          <p:cNvSpPr>
            <a:spLocks/>
          </p:cNvSpPr>
          <p:nvPr/>
        </p:nvSpPr>
        <p:spPr bwMode="auto">
          <a:xfrm>
            <a:off x="7634247" y="4083280"/>
            <a:ext cx="6988535" cy="3672362"/>
          </a:xfrm>
          <a:custGeom>
            <a:avLst/>
            <a:gdLst>
              <a:gd name="T0" fmla="*/ 302 w 920"/>
              <a:gd name="T1" fmla="*/ 525 h 887"/>
              <a:gd name="T2" fmla="*/ 0 w 920"/>
              <a:gd name="T3" fmla="*/ 371 h 887"/>
              <a:gd name="T4" fmla="*/ 920 w 920"/>
              <a:gd name="T5" fmla="*/ 162 h 887"/>
              <a:gd name="T6" fmla="*/ 920 w 920"/>
              <a:gd name="T7" fmla="*/ 0 h 887"/>
              <a:gd name="T8" fmla="*/ 302 w 920"/>
              <a:gd name="T9" fmla="*/ 525 h 8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20" h="887">
                <a:moveTo>
                  <a:pt x="302" y="525"/>
                </a:moveTo>
                <a:cubicBezTo>
                  <a:pt x="190" y="513"/>
                  <a:pt x="92" y="453"/>
                  <a:pt x="0" y="371"/>
                </a:cubicBezTo>
                <a:cubicBezTo>
                  <a:pt x="492" y="887"/>
                  <a:pt x="801" y="363"/>
                  <a:pt x="920" y="162"/>
                </a:cubicBezTo>
                <a:cubicBezTo>
                  <a:pt x="920" y="0"/>
                  <a:pt x="920" y="0"/>
                  <a:pt x="920" y="0"/>
                </a:cubicBezTo>
                <a:cubicBezTo>
                  <a:pt x="858" y="130"/>
                  <a:pt x="626" y="561"/>
                  <a:pt x="302" y="525"/>
                </a:cubicBezTo>
                <a:close/>
              </a:path>
            </a:pathLst>
          </a:custGeom>
          <a:gradFill>
            <a:gsLst>
              <a:gs pos="18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pPr defTabSz="1097280"/>
            <a:endParaRPr lang="en-US" sz="1080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Freeform 15"/>
          <p:cNvSpPr>
            <a:spLocks/>
          </p:cNvSpPr>
          <p:nvPr/>
        </p:nvSpPr>
        <p:spPr bwMode="auto">
          <a:xfrm>
            <a:off x="-7619" y="2993517"/>
            <a:ext cx="7368533" cy="2542844"/>
          </a:xfrm>
          <a:custGeom>
            <a:avLst/>
            <a:gdLst>
              <a:gd name="T0" fmla="*/ 340 w 970"/>
              <a:gd name="T1" fmla="*/ 35 h 614"/>
              <a:gd name="T2" fmla="*/ 0 w 970"/>
              <a:gd name="T3" fmla="*/ 58 h 614"/>
              <a:gd name="T4" fmla="*/ 0 w 970"/>
              <a:gd name="T5" fmla="*/ 210 h 614"/>
              <a:gd name="T6" fmla="*/ 970 w 970"/>
              <a:gd name="T7" fmla="*/ 614 h 614"/>
              <a:gd name="T8" fmla="*/ 340 w 970"/>
              <a:gd name="T9" fmla="*/ 35 h 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70" h="614">
                <a:moveTo>
                  <a:pt x="340" y="35"/>
                </a:moveTo>
                <a:cubicBezTo>
                  <a:pt x="242" y="0"/>
                  <a:pt x="108" y="1"/>
                  <a:pt x="0" y="58"/>
                </a:cubicBezTo>
                <a:cubicBezTo>
                  <a:pt x="0" y="210"/>
                  <a:pt x="0" y="210"/>
                  <a:pt x="0" y="210"/>
                </a:cubicBezTo>
                <a:cubicBezTo>
                  <a:pt x="206" y="56"/>
                  <a:pt x="432" y="51"/>
                  <a:pt x="970" y="614"/>
                </a:cubicBezTo>
                <a:cubicBezTo>
                  <a:pt x="768" y="403"/>
                  <a:pt x="583" y="123"/>
                  <a:pt x="340" y="35"/>
                </a:cubicBezTo>
                <a:close/>
              </a:path>
            </a:pathLst>
          </a:custGeom>
          <a:gradFill>
            <a:gsLst>
              <a:gs pos="18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square" lIns="54857" tIns="27428" rIns="54857" bIns="27428" numCol="1" anchor="t" anchorCtr="0" compatLnSpc="1">
            <a:prstTxWarp prst="textNoShape">
              <a:avLst/>
            </a:prstTxWarp>
          </a:bodyPr>
          <a:lstStyle/>
          <a:p>
            <a:pPr defTabSz="1097280"/>
            <a:endParaRPr lang="en-US" sz="1080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1190" y="5303997"/>
            <a:ext cx="5594457" cy="8863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097280"/>
            <a:r>
              <a:rPr lang="fr-FR" sz="5760" b="1" dirty="0">
                <a:solidFill>
                  <a:prstClr val="black">
                    <a:lumMod val="85000"/>
                    <a:lumOff val="15000"/>
                  </a:prstClr>
                </a:solidFill>
                <a:latin typeface="Cinzel Black" panose="00000A00000000000000" pitchFamily="2" charset="0"/>
                <a:ea typeface="Open Sans" panose="020B0606030504020204" pitchFamily="34" charset="0"/>
                <a:cs typeface="Shrikhand" panose="02000000000000000000" pitchFamily="2" charset="0"/>
              </a:rPr>
              <a:t>THANK YOU</a:t>
            </a:r>
            <a:endParaRPr lang="en-US" sz="5760" b="1" dirty="0">
              <a:solidFill>
                <a:prstClr val="black">
                  <a:lumMod val="85000"/>
                  <a:lumOff val="15000"/>
                </a:prstClr>
              </a:solidFill>
              <a:latin typeface="Cinzel Black" panose="00000A00000000000000" pitchFamily="2" charset="0"/>
              <a:ea typeface="Open Sans" panose="020B0606030504020204" pitchFamily="34" charset="0"/>
              <a:cs typeface="Shrikhand" panose="02000000000000000000" pitchFamily="2" charset="0"/>
            </a:endParaRPr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F9368ACD-9937-8D32-8DDA-3F6343ADABDA}"/>
              </a:ext>
            </a:extLst>
          </p:cNvPr>
          <p:cNvSpPr/>
          <p:nvPr/>
        </p:nvSpPr>
        <p:spPr>
          <a:xfrm>
            <a:off x="591190" y="6545014"/>
            <a:ext cx="12954952" cy="121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Aharoni" panose="02010803020104030203" pitchFamily="2" charset="-79"/>
                <a:ea typeface="PT Sans" pitchFamily="34" charset="-122"/>
                <a:cs typeface="Aharoni" panose="02010803020104030203" pitchFamily="2" charset="-79"/>
              </a:rPr>
              <a:t>We appreciate your time and attention. We hope this presentation was informative and helpful.</a:t>
            </a:r>
          </a:p>
          <a:p>
            <a:pPr marL="0" indent="0" algn="l">
              <a:lnSpc>
                <a:spcPts val="2500"/>
              </a:lnSpc>
              <a:buNone/>
            </a:pPr>
            <a:endParaRPr lang="en-US" sz="1850" dirty="0">
              <a:solidFill>
                <a:srgbClr val="00002E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ts val="2500"/>
              </a:lnSpc>
            </a:pPr>
            <a:r>
              <a:rPr lang="en-US" sz="1850" dirty="0">
                <a:solidFill>
                  <a:srgbClr val="00002E"/>
                </a:solidFill>
                <a:latin typeface="Aharoni" panose="02010803020104030203" pitchFamily="2" charset="-79"/>
                <a:ea typeface="PT Sans" pitchFamily="34" charset="-122"/>
                <a:cs typeface="Aharoni" panose="02010803020104030203" pitchFamily="2" charset="-79"/>
              </a:rPr>
              <a:t>For any questions or further assistance, please feel free to reach out.</a:t>
            </a:r>
            <a:endParaRPr lang="en-US" sz="185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 algn="l">
              <a:lnSpc>
                <a:spcPts val="2500"/>
              </a:lnSpc>
              <a:buNone/>
            </a:pPr>
            <a:endParaRPr lang="en-US" sz="185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0081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字方塊 37">
            <a:extLst>
              <a:ext uri="{FF2B5EF4-FFF2-40B4-BE49-F238E27FC236}">
                <a16:creationId xmlns:a16="http://schemas.microsoft.com/office/drawing/2014/main" id="{F7A00EA7-9D73-2BFB-8D3B-F7C926703619}"/>
              </a:ext>
            </a:extLst>
          </p:cNvPr>
          <p:cNvSpPr txBox="1"/>
          <p:nvPr/>
        </p:nvSpPr>
        <p:spPr>
          <a:xfrm rot="19843475">
            <a:off x="6861228" y="5225543"/>
            <a:ext cx="90794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97280"/>
            <a:r>
              <a:rPr kumimoji="1" lang="en-US" altLang="zh-CN" sz="2160" b="1" spc="360" dirty="0">
                <a:solidFill>
                  <a:srgbClr val="FFFFFF"/>
                </a:solidFill>
                <a:latin typeface="Roboto" panose="020F0502020204030204"/>
                <a:ea typeface="Roboto"/>
                <a:cs typeface="+mn-ea"/>
                <a:sym typeface="+mn-lt"/>
              </a:rPr>
              <a:t>FEE!</a:t>
            </a:r>
            <a:endParaRPr kumimoji="1" lang="zh-TW" altLang="en-US" sz="2160" b="1" spc="360" dirty="0">
              <a:solidFill>
                <a:srgbClr val="FFFFFF"/>
              </a:solidFill>
              <a:latin typeface="Roboto" panose="020F0502020204030204"/>
              <a:cs typeface="+mn-ea"/>
              <a:sym typeface="+mn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CB875-DA17-0046-7333-8CF39C1F54BC}"/>
              </a:ext>
            </a:extLst>
          </p:cNvPr>
          <p:cNvGrpSpPr/>
          <p:nvPr/>
        </p:nvGrpSpPr>
        <p:grpSpPr>
          <a:xfrm>
            <a:off x="1026794" y="1546542"/>
            <a:ext cx="1975104" cy="2523744"/>
            <a:chOff x="1614488" y="1575655"/>
            <a:chExt cx="1371600" cy="21031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EA7377-1C8B-921C-5C4A-2DF37B0BC66B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7" name="Arrow: Pentagon 6">
              <a:extLst>
                <a:ext uri="{FF2B5EF4-FFF2-40B4-BE49-F238E27FC236}">
                  <a16:creationId xmlns:a16="http://schemas.microsoft.com/office/drawing/2014/main" id="{2F5D4FD0-7FAC-B109-3269-EB44C8E1BE0F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70AD46E-6FBB-71C4-4586-FE7242CDC05E}"/>
              </a:ext>
            </a:extLst>
          </p:cNvPr>
          <p:cNvGrpSpPr/>
          <p:nvPr/>
        </p:nvGrpSpPr>
        <p:grpSpPr>
          <a:xfrm>
            <a:off x="3679124" y="1546542"/>
            <a:ext cx="1975104" cy="2523744"/>
            <a:chOff x="1614488" y="1575655"/>
            <a:chExt cx="1371600" cy="21031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7BEBE70-9993-1B70-54B9-F514F95E9080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32" name="Arrow: Pentagon 31">
              <a:extLst>
                <a:ext uri="{FF2B5EF4-FFF2-40B4-BE49-F238E27FC236}">
                  <a16:creationId xmlns:a16="http://schemas.microsoft.com/office/drawing/2014/main" id="{81FAC1A0-4F95-7C59-8F75-57D5C1736E72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760AC23-8ECD-DFD2-BD22-656A5FE35849}"/>
              </a:ext>
            </a:extLst>
          </p:cNvPr>
          <p:cNvGrpSpPr/>
          <p:nvPr/>
        </p:nvGrpSpPr>
        <p:grpSpPr>
          <a:xfrm>
            <a:off x="6331454" y="1546542"/>
            <a:ext cx="1975104" cy="2523744"/>
            <a:chOff x="1614488" y="1575655"/>
            <a:chExt cx="1371600" cy="210312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D1B25FF-D131-3A16-DE41-B570DC297CF9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42" name="Arrow: Pentagon 41">
              <a:extLst>
                <a:ext uri="{FF2B5EF4-FFF2-40B4-BE49-F238E27FC236}">
                  <a16:creationId xmlns:a16="http://schemas.microsoft.com/office/drawing/2014/main" id="{5A4CEB8E-6222-FC78-3BDA-E8D4A62748DB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B13B240-D899-40C1-9B2A-A09F7E471EA2}"/>
              </a:ext>
            </a:extLst>
          </p:cNvPr>
          <p:cNvGrpSpPr/>
          <p:nvPr/>
        </p:nvGrpSpPr>
        <p:grpSpPr>
          <a:xfrm>
            <a:off x="8983784" y="1546542"/>
            <a:ext cx="1975104" cy="2523744"/>
            <a:chOff x="1614488" y="1575655"/>
            <a:chExt cx="1371600" cy="210312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0A4B5E9-D4CC-F7C9-1D94-BE369E19D800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47" name="Arrow: Pentagon 46">
              <a:extLst>
                <a:ext uri="{FF2B5EF4-FFF2-40B4-BE49-F238E27FC236}">
                  <a16:creationId xmlns:a16="http://schemas.microsoft.com/office/drawing/2014/main" id="{79012E17-5D6D-E4CA-A474-CC3601C76254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5783B6-75BE-A697-A21D-492D30CEF93A}"/>
              </a:ext>
            </a:extLst>
          </p:cNvPr>
          <p:cNvGrpSpPr/>
          <p:nvPr/>
        </p:nvGrpSpPr>
        <p:grpSpPr>
          <a:xfrm>
            <a:off x="11636117" y="1546542"/>
            <a:ext cx="1975104" cy="2523744"/>
            <a:chOff x="1614488" y="1575655"/>
            <a:chExt cx="1371600" cy="2103120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882343E-6F53-2DDC-CF99-12F9262492EE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55" name="Arrow: Pentagon 54">
              <a:extLst>
                <a:ext uri="{FF2B5EF4-FFF2-40B4-BE49-F238E27FC236}">
                  <a16:creationId xmlns:a16="http://schemas.microsoft.com/office/drawing/2014/main" id="{21A31234-8EF8-4DDE-8DD7-D46CC59CEF2B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5A781B3-581A-6916-02C2-EBD39C80AD14}"/>
              </a:ext>
            </a:extLst>
          </p:cNvPr>
          <p:cNvGrpSpPr/>
          <p:nvPr/>
        </p:nvGrpSpPr>
        <p:grpSpPr>
          <a:xfrm>
            <a:off x="1026794" y="4740693"/>
            <a:ext cx="1975104" cy="2523744"/>
            <a:chOff x="1614488" y="1575655"/>
            <a:chExt cx="1371600" cy="2103120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6B75516-E8C3-563D-49D0-400945106A64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66" name="Arrow: Pentagon 65">
              <a:extLst>
                <a:ext uri="{FF2B5EF4-FFF2-40B4-BE49-F238E27FC236}">
                  <a16:creationId xmlns:a16="http://schemas.microsoft.com/office/drawing/2014/main" id="{5A5DB12F-3740-379C-2AE4-40C6DCD44E83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4687A43-9AE9-5973-91E8-721A89BAD1F3}"/>
              </a:ext>
            </a:extLst>
          </p:cNvPr>
          <p:cNvGrpSpPr/>
          <p:nvPr/>
        </p:nvGrpSpPr>
        <p:grpSpPr>
          <a:xfrm>
            <a:off x="3679124" y="4740693"/>
            <a:ext cx="1975104" cy="2523744"/>
            <a:chOff x="1614488" y="1575655"/>
            <a:chExt cx="1371600" cy="210312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8C947BF6-C552-1580-C787-2497416E8636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76" name="Arrow: Pentagon 75">
              <a:extLst>
                <a:ext uri="{FF2B5EF4-FFF2-40B4-BE49-F238E27FC236}">
                  <a16:creationId xmlns:a16="http://schemas.microsoft.com/office/drawing/2014/main" id="{C8CA875E-CCD3-AC86-6345-7092F57B5FFF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C5E64D9A-B761-C61B-32F4-19253E12CD00}"/>
              </a:ext>
            </a:extLst>
          </p:cNvPr>
          <p:cNvGrpSpPr/>
          <p:nvPr/>
        </p:nvGrpSpPr>
        <p:grpSpPr>
          <a:xfrm>
            <a:off x="6331454" y="4740693"/>
            <a:ext cx="1975104" cy="2523744"/>
            <a:chOff x="1614488" y="1575655"/>
            <a:chExt cx="1371600" cy="2103120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D854C6A7-66C8-1F50-9672-2771FEB3D940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87" name="Arrow: Pentagon 86">
              <a:extLst>
                <a:ext uri="{FF2B5EF4-FFF2-40B4-BE49-F238E27FC236}">
                  <a16:creationId xmlns:a16="http://schemas.microsoft.com/office/drawing/2014/main" id="{5E8EC89E-30F3-C0E2-176B-D09B3C2F975E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750C389E-55E2-12B4-D415-DF2FD79F9894}"/>
              </a:ext>
            </a:extLst>
          </p:cNvPr>
          <p:cNvGrpSpPr/>
          <p:nvPr/>
        </p:nvGrpSpPr>
        <p:grpSpPr>
          <a:xfrm>
            <a:off x="8983784" y="4740693"/>
            <a:ext cx="1975104" cy="2523744"/>
            <a:chOff x="1614488" y="1575655"/>
            <a:chExt cx="1371600" cy="2103120"/>
          </a:xfrm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AC0DBFD5-A577-EB8F-E539-E78F64D7DBC9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102" name="Arrow: Pentagon 101">
              <a:extLst>
                <a:ext uri="{FF2B5EF4-FFF2-40B4-BE49-F238E27FC236}">
                  <a16:creationId xmlns:a16="http://schemas.microsoft.com/office/drawing/2014/main" id="{31E63B14-665F-6F68-1E5E-A2126C0999F2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9BF2BE10-FD9D-D3F6-D2E0-C0702A477BAA}"/>
              </a:ext>
            </a:extLst>
          </p:cNvPr>
          <p:cNvGrpSpPr/>
          <p:nvPr/>
        </p:nvGrpSpPr>
        <p:grpSpPr>
          <a:xfrm>
            <a:off x="11636117" y="4740693"/>
            <a:ext cx="1975104" cy="2523744"/>
            <a:chOff x="1614488" y="1575655"/>
            <a:chExt cx="1371600" cy="2103120"/>
          </a:xfrm>
        </p:grpSpPr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C5ECF2FC-0D3B-40B2-8063-7897BC1FCB49}"/>
                </a:ext>
              </a:extLst>
            </p:cNvPr>
            <p:cNvSpPr/>
            <p:nvPr/>
          </p:nvSpPr>
          <p:spPr>
            <a:xfrm>
              <a:off x="1614488" y="1575655"/>
              <a:ext cx="1371600" cy="2103120"/>
            </a:xfrm>
            <a:prstGeom prst="rect">
              <a:avLst/>
            </a:prstGeom>
            <a:noFill/>
            <a:ln w="19050">
              <a:solidFill>
                <a:srgbClr val="F15A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  <p:sp>
          <p:nvSpPr>
            <p:cNvPr id="108" name="Arrow: Pentagon 107">
              <a:extLst>
                <a:ext uri="{FF2B5EF4-FFF2-40B4-BE49-F238E27FC236}">
                  <a16:creationId xmlns:a16="http://schemas.microsoft.com/office/drawing/2014/main" id="{ED78D050-8050-6D1D-DD59-F4C89519C5EF}"/>
                </a:ext>
              </a:extLst>
            </p:cNvPr>
            <p:cNvSpPr/>
            <p:nvPr/>
          </p:nvSpPr>
          <p:spPr>
            <a:xfrm rot="5400000">
              <a:off x="2084419" y="1562926"/>
              <a:ext cx="431740" cy="457200"/>
            </a:xfrm>
            <a:prstGeom prst="homePlate">
              <a:avLst>
                <a:gd name="adj" fmla="val 33489"/>
              </a:avLst>
            </a:prstGeom>
            <a:solidFill>
              <a:srgbClr val="F15A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97280"/>
              <a:endParaRPr lang="en-US" sz="2160" dirty="0">
                <a:solidFill>
                  <a:srgbClr val="FFFFFF"/>
                </a:solidFill>
                <a:latin typeface="Roboto" panose="020F0502020204030204"/>
                <a:ea typeface="Roboto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02BF7927-3858-53FE-0A91-BA9C487CA790}"/>
              </a:ext>
            </a:extLst>
          </p:cNvPr>
          <p:cNvGrpSpPr/>
          <p:nvPr/>
        </p:nvGrpSpPr>
        <p:grpSpPr>
          <a:xfrm>
            <a:off x="1026793" y="2131975"/>
            <a:ext cx="1975101" cy="1423742"/>
            <a:chOff x="2688409" y="1550319"/>
            <a:chExt cx="3216200" cy="1080887"/>
          </a:xfrm>
        </p:grpSpPr>
        <p:sp>
          <p:nvSpPr>
            <p:cNvPr id="110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16CC316D-346C-144E-59F3-5896EF640B18}"/>
                </a:ext>
              </a:extLst>
            </p:cNvPr>
            <p:cNvSpPr txBox="1"/>
            <p:nvPr/>
          </p:nvSpPr>
          <p:spPr>
            <a:xfrm flipH="1">
              <a:off x="2688409" y="1719931"/>
              <a:ext cx="3159086" cy="9112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these for loading, cleaning, and manipulating structured data and handling numerical computations.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112" name=".01">
              <a:extLst>
                <a:ext uri="{FF2B5EF4-FFF2-40B4-BE49-F238E27FC236}">
                  <a16:creationId xmlns:a16="http://schemas.microsoft.com/office/drawing/2014/main" id="{CA28DDB6-8468-A4C6-AED4-C8C57D0DCA7E}"/>
                </a:ext>
              </a:extLst>
            </p:cNvPr>
            <p:cNvSpPr txBox="1"/>
            <p:nvPr/>
          </p:nvSpPr>
          <p:spPr>
            <a:xfrm flipH="1">
              <a:off x="2688409" y="1550319"/>
              <a:ext cx="3216200" cy="2447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4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Pandas &amp; Numpy</a:t>
              </a: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6DBCF7A9-9619-A172-0D10-CF35B69ADEB5}"/>
              </a:ext>
            </a:extLst>
          </p:cNvPr>
          <p:cNvSpPr txBox="1"/>
          <p:nvPr/>
        </p:nvSpPr>
        <p:spPr>
          <a:xfrm>
            <a:off x="1740955" y="1544337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1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8D906C11-CC4D-2A30-C976-2FBCA8599B5A}"/>
              </a:ext>
            </a:extLst>
          </p:cNvPr>
          <p:cNvSpPr txBox="1"/>
          <p:nvPr/>
        </p:nvSpPr>
        <p:spPr>
          <a:xfrm>
            <a:off x="4393285" y="1544337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2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C07438F8-7DC5-9FF4-BD4E-EC296E229806}"/>
              </a:ext>
            </a:extLst>
          </p:cNvPr>
          <p:cNvSpPr txBox="1"/>
          <p:nvPr/>
        </p:nvSpPr>
        <p:spPr>
          <a:xfrm>
            <a:off x="7045615" y="1544337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3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CC8723F-D07A-4E27-2446-63474360C5AA}"/>
              </a:ext>
            </a:extLst>
          </p:cNvPr>
          <p:cNvSpPr txBox="1"/>
          <p:nvPr/>
        </p:nvSpPr>
        <p:spPr>
          <a:xfrm>
            <a:off x="9697945" y="1544337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4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B1D00F7-C4FE-B821-2394-FE6F3A162E86}"/>
              </a:ext>
            </a:extLst>
          </p:cNvPr>
          <p:cNvSpPr txBox="1"/>
          <p:nvPr/>
        </p:nvSpPr>
        <p:spPr>
          <a:xfrm>
            <a:off x="12350278" y="1544337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5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2650ECB2-11A8-F74C-9305-23D27E9FC03B}"/>
              </a:ext>
            </a:extLst>
          </p:cNvPr>
          <p:cNvSpPr txBox="1"/>
          <p:nvPr/>
        </p:nvSpPr>
        <p:spPr>
          <a:xfrm>
            <a:off x="1740955" y="4746182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6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A9225683-6810-A5FA-C7CF-AD542B59CC22}"/>
              </a:ext>
            </a:extLst>
          </p:cNvPr>
          <p:cNvSpPr txBox="1"/>
          <p:nvPr/>
        </p:nvSpPr>
        <p:spPr>
          <a:xfrm>
            <a:off x="4393285" y="4746182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7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58AEC70-BC83-8E1B-F40C-AC435CD2D4DA}"/>
              </a:ext>
            </a:extLst>
          </p:cNvPr>
          <p:cNvSpPr txBox="1"/>
          <p:nvPr/>
        </p:nvSpPr>
        <p:spPr>
          <a:xfrm>
            <a:off x="7045615" y="4746182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8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FA1AB861-5619-39DD-67D2-5EAA19663CAB}"/>
              </a:ext>
            </a:extLst>
          </p:cNvPr>
          <p:cNvSpPr txBox="1"/>
          <p:nvPr/>
        </p:nvSpPr>
        <p:spPr>
          <a:xfrm>
            <a:off x="9697945" y="4746182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9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F1B9D5A-7BEB-BBF8-7A77-DB6DE3E6F3BC}"/>
              </a:ext>
            </a:extLst>
          </p:cNvPr>
          <p:cNvSpPr txBox="1"/>
          <p:nvPr/>
        </p:nvSpPr>
        <p:spPr>
          <a:xfrm>
            <a:off x="12350278" y="4746182"/>
            <a:ext cx="54678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/>
            <a:r>
              <a:rPr lang="en-US" sz="2160" dirty="0">
                <a:solidFill>
                  <a:srgbClr val="FFFFFF"/>
                </a:solidFill>
                <a:latin typeface="Roboto" panose="020F0502020204030204"/>
                <a:ea typeface="Roboto"/>
              </a:rPr>
              <a:t>10</a:t>
            </a:r>
          </a:p>
        </p:txBody>
      </p:sp>
      <p:pic>
        <p:nvPicPr>
          <p:cNvPr id="183" name="Graphic 182" descr="Books with solid fill">
            <a:extLst>
              <a:ext uri="{FF2B5EF4-FFF2-40B4-BE49-F238E27FC236}">
                <a16:creationId xmlns:a16="http://schemas.microsoft.com/office/drawing/2014/main" id="{59729E66-BABF-78FE-47C9-073667B5F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47220" y="3591400"/>
            <a:ext cx="438912" cy="438912"/>
          </a:xfrm>
          <a:prstGeom prst="rect">
            <a:avLst/>
          </a:prstGeom>
        </p:spPr>
      </p:pic>
      <p:pic>
        <p:nvPicPr>
          <p:cNvPr id="185" name="Graphic 184" descr="Box with solid fill">
            <a:extLst>
              <a:ext uri="{FF2B5EF4-FFF2-40B4-BE49-F238E27FC236}">
                <a16:creationId xmlns:a16="http://schemas.microsoft.com/office/drawing/2014/main" id="{EE6B0D8F-E5AD-BDC2-1BB0-94C7517ACB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94890" y="3587594"/>
            <a:ext cx="438912" cy="438912"/>
          </a:xfrm>
          <a:prstGeom prst="rect">
            <a:avLst/>
          </a:prstGeom>
        </p:spPr>
      </p:pic>
      <p:pic>
        <p:nvPicPr>
          <p:cNvPr id="191" name="Graphic 190" descr="Cmd Terminal with solid fill">
            <a:extLst>
              <a:ext uri="{FF2B5EF4-FFF2-40B4-BE49-F238E27FC236}">
                <a16:creationId xmlns:a16="http://schemas.microsoft.com/office/drawing/2014/main" id="{3534262A-9CAE-C6FF-B73E-53F3AE6CB5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458148" y="3631375"/>
            <a:ext cx="438912" cy="438912"/>
          </a:xfrm>
          <a:prstGeom prst="rect">
            <a:avLst/>
          </a:prstGeom>
        </p:spPr>
      </p:pic>
      <p:pic>
        <p:nvPicPr>
          <p:cNvPr id="193" name="Graphic 192" descr="Compass with solid fill">
            <a:extLst>
              <a:ext uri="{FF2B5EF4-FFF2-40B4-BE49-F238E27FC236}">
                <a16:creationId xmlns:a16="http://schemas.microsoft.com/office/drawing/2014/main" id="{13425D2E-5CB2-BE74-EAF5-2DBBCCA72D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458148" y="6812910"/>
            <a:ext cx="438912" cy="438912"/>
          </a:xfrm>
          <a:prstGeom prst="rect">
            <a:avLst/>
          </a:prstGeom>
        </p:spPr>
      </p:pic>
      <p:pic>
        <p:nvPicPr>
          <p:cNvPr id="195" name="Graphic 194" descr="Continuous Improvement with solid fill">
            <a:extLst>
              <a:ext uri="{FF2B5EF4-FFF2-40B4-BE49-F238E27FC236}">
                <a16:creationId xmlns:a16="http://schemas.microsoft.com/office/drawing/2014/main" id="{6273DF86-3426-38DB-875E-74EA79BE90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97812" y="6845696"/>
            <a:ext cx="438912" cy="438912"/>
          </a:xfrm>
          <a:prstGeom prst="rect">
            <a:avLst/>
          </a:prstGeom>
        </p:spPr>
      </p:pic>
      <p:pic>
        <p:nvPicPr>
          <p:cNvPr id="199" name="Graphic 198" descr="Cube with solid fill">
            <a:extLst>
              <a:ext uri="{FF2B5EF4-FFF2-40B4-BE49-F238E27FC236}">
                <a16:creationId xmlns:a16="http://schemas.microsoft.com/office/drawing/2014/main" id="{548124DE-9D15-394D-D864-0A9E4F16274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099550" y="6812910"/>
            <a:ext cx="438912" cy="438912"/>
          </a:xfrm>
          <a:prstGeom prst="rect">
            <a:avLst/>
          </a:prstGeom>
        </p:spPr>
      </p:pic>
      <p:pic>
        <p:nvPicPr>
          <p:cNvPr id="201" name="Graphic 200" descr="Daily calendar with solid fill">
            <a:extLst>
              <a:ext uri="{FF2B5EF4-FFF2-40B4-BE49-F238E27FC236}">
                <a16:creationId xmlns:a16="http://schemas.microsoft.com/office/drawing/2014/main" id="{26A59DD2-966E-5F3D-132C-0652906E5E5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9751880" y="6791397"/>
            <a:ext cx="438912" cy="4389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CACF70-7A55-1273-5D9E-66D90474784D}"/>
              </a:ext>
            </a:extLst>
          </p:cNvPr>
          <p:cNvSpPr txBox="1"/>
          <p:nvPr/>
        </p:nvSpPr>
        <p:spPr>
          <a:xfrm>
            <a:off x="152400" y="215780"/>
            <a:ext cx="14630400" cy="683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097280"/>
            <a:r>
              <a:rPr lang="en-IN" sz="3840" b="1" dirty="0">
                <a:solidFill>
                  <a:srgbClr val="0070C0"/>
                </a:solidFill>
                <a:latin typeface="Russo One" panose="02000503050000020004" pitchFamily="2" charset="0"/>
                <a:cs typeface="Segoe UI" panose="020B0502040204020203" pitchFamily="34" charset="0"/>
              </a:rPr>
              <a:t>Contributions of Key Libraries &amp; Modules to the Project</a:t>
            </a:r>
            <a:endParaRPr lang="en-US" sz="3840" b="1" dirty="0">
              <a:solidFill>
                <a:srgbClr val="0070C0"/>
              </a:solidFill>
              <a:latin typeface="Russo One" panose="02000503050000020004" pitchFamily="2" charset="0"/>
              <a:cs typeface="Segoe UI" panose="020B0502040204020203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7C231E-E823-DDA4-9E54-52E8EE5A22EB}"/>
              </a:ext>
            </a:extLst>
          </p:cNvPr>
          <p:cNvGrpSpPr/>
          <p:nvPr/>
        </p:nvGrpSpPr>
        <p:grpSpPr>
          <a:xfrm>
            <a:off x="3660263" y="1997297"/>
            <a:ext cx="1982359" cy="1630487"/>
            <a:chOff x="2680339" y="1448074"/>
            <a:chExt cx="3228019" cy="1237846"/>
          </a:xfrm>
        </p:grpSpPr>
        <p:sp>
          <p:nvSpPr>
            <p:cNvPr id="12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10321AE6-590E-D508-652A-9110C5867E94}"/>
                </a:ext>
              </a:extLst>
            </p:cNvPr>
            <p:cNvSpPr txBox="1"/>
            <p:nvPr/>
          </p:nvSpPr>
          <p:spPr>
            <a:xfrm flipH="1">
              <a:off x="2729934" y="1774645"/>
              <a:ext cx="3178424" cy="9112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these for cleaning tweet text, removing stopwords, lemmatizing, and calculating sentiment polarity.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13" name=".01">
              <a:extLst>
                <a:ext uri="{FF2B5EF4-FFF2-40B4-BE49-F238E27FC236}">
                  <a16:creationId xmlns:a16="http://schemas.microsoft.com/office/drawing/2014/main" id="{9D5237E1-7DE8-A462-DF02-43E976D0FB93}"/>
                </a:ext>
              </a:extLst>
            </p:cNvPr>
            <p:cNvSpPr txBox="1"/>
            <p:nvPr/>
          </p:nvSpPr>
          <p:spPr>
            <a:xfrm flipH="1">
              <a:off x="2680339" y="1448074"/>
              <a:ext cx="3216200" cy="560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4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re, NLTK &amp; TextBlob </a:t>
              </a:r>
            </a:p>
            <a:p>
              <a:pPr algn="ctr" defTabSz="1097280"/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Black Ops One" panose="02000000000000000000" pitchFamily="2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2FED0E8-68A5-6E2E-7B6A-2711A33CB693}"/>
              </a:ext>
            </a:extLst>
          </p:cNvPr>
          <p:cNvGrpSpPr/>
          <p:nvPr/>
        </p:nvGrpSpPr>
        <p:grpSpPr>
          <a:xfrm>
            <a:off x="6333760" y="2038065"/>
            <a:ext cx="1975102" cy="1563340"/>
            <a:chOff x="2688407" y="1498039"/>
            <a:chExt cx="3216202" cy="1186869"/>
          </a:xfrm>
        </p:grpSpPr>
        <p:sp>
          <p:nvSpPr>
            <p:cNvPr id="15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68F611ED-C378-831A-8A2A-057F11F34888}"/>
                </a:ext>
              </a:extLst>
            </p:cNvPr>
            <p:cNvSpPr txBox="1"/>
            <p:nvPr/>
          </p:nvSpPr>
          <p:spPr>
            <a:xfrm flipH="1">
              <a:off x="2688407" y="1773632"/>
              <a:ext cx="3216200" cy="9112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these for visualizing EDA insights like class distribution, word frequencies, and generating word clouds.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16" name=".01">
              <a:extLst>
                <a:ext uri="{FF2B5EF4-FFF2-40B4-BE49-F238E27FC236}">
                  <a16:creationId xmlns:a16="http://schemas.microsoft.com/office/drawing/2014/main" id="{8D5DB9AE-BB46-F801-9E7B-155DFA28F6B8}"/>
                </a:ext>
              </a:extLst>
            </p:cNvPr>
            <p:cNvSpPr txBox="1"/>
            <p:nvPr/>
          </p:nvSpPr>
          <p:spPr>
            <a:xfrm flipH="1">
              <a:off x="2688409" y="1498039"/>
              <a:ext cx="3216200" cy="3493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2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Matplotlib, Seaborn &amp; WordCloud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25996B5-9DBC-3F9D-5F4A-4A2A92AD9A81}"/>
              </a:ext>
            </a:extLst>
          </p:cNvPr>
          <p:cNvGrpSpPr/>
          <p:nvPr/>
        </p:nvGrpSpPr>
        <p:grpSpPr>
          <a:xfrm>
            <a:off x="8979173" y="2044095"/>
            <a:ext cx="1977408" cy="1639805"/>
            <a:chOff x="2680900" y="1502615"/>
            <a:chExt cx="3219957" cy="1244919"/>
          </a:xfrm>
        </p:grpSpPr>
        <p:sp>
          <p:nvSpPr>
            <p:cNvPr id="21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E6B2BFA4-099E-145E-1385-5DF8FE49BEB9}"/>
                </a:ext>
              </a:extLst>
            </p:cNvPr>
            <p:cNvSpPr txBox="1"/>
            <p:nvPr/>
          </p:nvSpPr>
          <p:spPr>
            <a:xfrm flipH="1">
              <a:off x="2680900" y="1672697"/>
              <a:ext cx="3201065" cy="1074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this for TF-IDF vectorization, building ML models, evaluating performance using accuracy, F1-score, &amp; confusion matrix.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22" name=".01">
              <a:extLst>
                <a:ext uri="{FF2B5EF4-FFF2-40B4-BE49-F238E27FC236}">
                  <a16:creationId xmlns:a16="http://schemas.microsoft.com/office/drawing/2014/main" id="{7A0DA735-302F-65C7-C2C1-205D1C23E2DC}"/>
                </a:ext>
              </a:extLst>
            </p:cNvPr>
            <p:cNvSpPr txBox="1"/>
            <p:nvPr/>
          </p:nvSpPr>
          <p:spPr>
            <a:xfrm flipH="1">
              <a:off x="2684657" y="1502615"/>
              <a:ext cx="3216200" cy="2231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2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Scikit-learn (sklearn) 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DA1F2D4-EA83-0F2C-A35F-D4EE2A33C9D4}"/>
              </a:ext>
            </a:extLst>
          </p:cNvPr>
          <p:cNvGrpSpPr/>
          <p:nvPr/>
        </p:nvGrpSpPr>
        <p:grpSpPr>
          <a:xfrm>
            <a:off x="11628505" y="2029861"/>
            <a:ext cx="1982713" cy="1478218"/>
            <a:chOff x="2688409" y="1508961"/>
            <a:chExt cx="3228595" cy="1122245"/>
          </a:xfrm>
        </p:grpSpPr>
        <p:sp>
          <p:nvSpPr>
            <p:cNvPr id="24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6CF6593B-6523-AAB0-BE87-4F788AD1F1E7}"/>
                </a:ext>
              </a:extLst>
            </p:cNvPr>
            <p:cNvSpPr txBox="1"/>
            <p:nvPr/>
          </p:nvSpPr>
          <p:spPr>
            <a:xfrm flipH="1">
              <a:off x="2700809" y="1719931"/>
              <a:ext cx="3216195" cy="9112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this for combining sparse TF-IDF features with engineered features like sentiment score, tweet length, and hashtag count.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26" name=".01">
              <a:extLst>
                <a:ext uri="{FF2B5EF4-FFF2-40B4-BE49-F238E27FC236}">
                  <a16:creationId xmlns:a16="http://schemas.microsoft.com/office/drawing/2014/main" id="{FABBDBEE-DFC3-2ADE-CAC2-067824400BF0}"/>
                </a:ext>
              </a:extLst>
            </p:cNvPr>
            <p:cNvSpPr txBox="1"/>
            <p:nvPr/>
          </p:nvSpPr>
          <p:spPr>
            <a:xfrm flipH="1">
              <a:off x="2688409" y="1508961"/>
              <a:ext cx="3216200" cy="2447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4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Scipy.sparse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66E8F8-EC8B-292B-C6E7-3EF488AB0D69}"/>
              </a:ext>
            </a:extLst>
          </p:cNvPr>
          <p:cNvGrpSpPr/>
          <p:nvPr/>
        </p:nvGrpSpPr>
        <p:grpSpPr>
          <a:xfrm>
            <a:off x="1040702" y="5267833"/>
            <a:ext cx="1989005" cy="1341978"/>
            <a:chOff x="2688409" y="1550319"/>
            <a:chExt cx="3238842" cy="1018813"/>
          </a:xfrm>
        </p:grpSpPr>
        <p:sp>
          <p:nvSpPr>
            <p:cNvPr id="29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0BF713C1-FFC2-FE9D-E2AA-DC9ADBB1D5F5}"/>
                </a:ext>
              </a:extLst>
            </p:cNvPr>
            <p:cNvSpPr txBox="1"/>
            <p:nvPr/>
          </p:nvSpPr>
          <p:spPr>
            <a:xfrm flipH="1">
              <a:off x="2711054" y="1821419"/>
              <a:ext cx="3216197" cy="7477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these for saving and loading trained models and vectorizers for real-time prediction.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30" name=".01">
              <a:extLst>
                <a:ext uri="{FF2B5EF4-FFF2-40B4-BE49-F238E27FC236}">
                  <a16:creationId xmlns:a16="http://schemas.microsoft.com/office/drawing/2014/main" id="{483FB561-E2EC-E58A-3552-7AF12059BF31}"/>
                </a:ext>
              </a:extLst>
            </p:cNvPr>
            <p:cNvSpPr txBox="1"/>
            <p:nvPr/>
          </p:nvSpPr>
          <p:spPr>
            <a:xfrm flipH="1">
              <a:off x="2688409" y="1550319"/>
              <a:ext cx="3216200" cy="2447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4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Joblib &amp; Pickle 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12DD622-F23E-5A46-5452-883DF9000ACA}"/>
              </a:ext>
            </a:extLst>
          </p:cNvPr>
          <p:cNvGrpSpPr/>
          <p:nvPr/>
        </p:nvGrpSpPr>
        <p:grpSpPr>
          <a:xfrm>
            <a:off x="3665219" y="5208533"/>
            <a:ext cx="2012428" cy="1401277"/>
            <a:chOff x="2688409" y="1476717"/>
            <a:chExt cx="3276982" cy="1063832"/>
          </a:xfrm>
        </p:grpSpPr>
        <p:sp>
          <p:nvSpPr>
            <p:cNvPr id="34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1FA0B5ED-9657-C379-3876-F255AEF5D364}"/>
                </a:ext>
              </a:extLst>
            </p:cNvPr>
            <p:cNvSpPr txBox="1"/>
            <p:nvPr/>
          </p:nvSpPr>
          <p:spPr>
            <a:xfrm flipH="1">
              <a:off x="2809617" y="1792837"/>
              <a:ext cx="3155774" cy="7477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these for monitoring loop progress and analyzing frequency of tokens and hashtags.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37" name=".01">
              <a:extLst>
                <a:ext uri="{FF2B5EF4-FFF2-40B4-BE49-F238E27FC236}">
                  <a16:creationId xmlns:a16="http://schemas.microsoft.com/office/drawing/2014/main" id="{81CAEF7F-5F6D-5F7C-EA91-0D3ECFFA8DBC}"/>
                </a:ext>
              </a:extLst>
            </p:cNvPr>
            <p:cNvSpPr txBox="1"/>
            <p:nvPr/>
          </p:nvSpPr>
          <p:spPr>
            <a:xfrm flipH="1">
              <a:off x="2688409" y="1476717"/>
              <a:ext cx="3216200" cy="3919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4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Tqdm &amp; Collections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6A1D6C9-D196-B561-5FF8-19354CE22FBE}"/>
              </a:ext>
            </a:extLst>
          </p:cNvPr>
          <p:cNvGrpSpPr/>
          <p:nvPr/>
        </p:nvGrpSpPr>
        <p:grpSpPr>
          <a:xfrm>
            <a:off x="6345358" y="5239208"/>
            <a:ext cx="1975101" cy="1538605"/>
            <a:chOff x="2688409" y="1561127"/>
            <a:chExt cx="3216200" cy="1168087"/>
          </a:xfrm>
        </p:grpSpPr>
        <p:sp>
          <p:nvSpPr>
            <p:cNvPr id="40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482CA6AA-D16C-C703-7345-86F1CBB39A23}"/>
                </a:ext>
              </a:extLst>
            </p:cNvPr>
            <p:cNvSpPr txBox="1"/>
            <p:nvPr/>
          </p:nvSpPr>
          <p:spPr>
            <a:xfrm flipH="1">
              <a:off x="2688409" y="1817939"/>
              <a:ext cx="3193559" cy="9112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these for handling files/directories &amp; improving output readability in the notebook.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41" name=".01">
              <a:extLst>
                <a:ext uri="{FF2B5EF4-FFF2-40B4-BE49-F238E27FC236}">
                  <a16:creationId xmlns:a16="http://schemas.microsoft.com/office/drawing/2014/main" id="{FBD61172-9230-9D3B-C2E9-45448015D1D0}"/>
                </a:ext>
              </a:extLst>
            </p:cNvPr>
            <p:cNvSpPr txBox="1"/>
            <p:nvPr/>
          </p:nvSpPr>
          <p:spPr>
            <a:xfrm flipH="1">
              <a:off x="2688409" y="1561127"/>
              <a:ext cx="3216200" cy="223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2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OS &amp; IPython.display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97A9F97-1E16-B4DC-77CA-92F2D3D646D6}"/>
              </a:ext>
            </a:extLst>
          </p:cNvPr>
          <p:cNvGrpSpPr/>
          <p:nvPr/>
        </p:nvGrpSpPr>
        <p:grpSpPr>
          <a:xfrm>
            <a:off x="8974525" y="5239209"/>
            <a:ext cx="1975101" cy="1274106"/>
            <a:chOff x="2673332" y="1500358"/>
            <a:chExt cx="3216200" cy="967286"/>
          </a:xfrm>
        </p:grpSpPr>
        <p:sp>
          <p:nvSpPr>
            <p:cNvPr id="44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029B9A62-A0C8-D0F0-BA9C-D4986DC8EC42}"/>
                </a:ext>
              </a:extLst>
            </p:cNvPr>
            <p:cNvSpPr txBox="1"/>
            <p:nvPr/>
          </p:nvSpPr>
          <p:spPr>
            <a:xfrm flipH="1">
              <a:off x="2813734" y="1719931"/>
              <a:ext cx="2965559" cy="7477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this to build and deploy an interactive web app for real-time tweet classification.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48" name=".01">
              <a:extLst>
                <a:ext uri="{FF2B5EF4-FFF2-40B4-BE49-F238E27FC236}">
                  <a16:creationId xmlns:a16="http://schemas.microsoft.com/office/drawing/2014/main" id="{A2A00723-FA12-84A2-7592-EA643C230C15}"/>
                </a:ext>
              </a:extLst>
            </p:cNvPr>
            <p:cNvSpPr txBox="1"/>
            <p:nvPr/>
          </p:nvSpPr>
          <p:spPr>
            <a:xfrm flipH="1">
              <a:off x="2673332" y="1500358"/>
              <a:ext cx="3216200" cy="2447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4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Streamlit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392E37-15B3-D44C-B393-6D1F9D573F90}"/>
              </a:ext>
            </a:extLst>
          </p:cNvPr>
          <p:cNvGrpSpPr/>
          <p:nvPr/>
        </p:nvGrpSpPr>
        <p:grpSpPr>
          <a:xfrm>
            <a:off x="11628504" y="5201103"/>
            <a:ext cx="1975101" cy="1780609"/>
            <a:chOff x="2676007" y="1468737"/>
            <a:chExt cx="3216200" cy="1162469"/>
          </a:xfrm>
        </p:grpSpPr>
        <p:sp>
          <p:nvSpPr>
            <p:cNvPr id="50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6E4CE7CE-5A6A-3AEA-47EE-11C8644CA710}"/>
                </a:ext>
              </a:extLst>
            </p:cNvPr>
            <p:cNvSpPr txBox="1"/>
            <p:nvPr/>
          </p:nvSpPr>
          <p:spPr>
            <a:xfrm flipH="1">
              <a:off x="2813733" y="1719931"/>
              <a:ext cx="2965559" cy="9112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algn="ctr" defTabSz="1097280">
                <a:defRPr/>
              </a:pPr>
              <a:r>
                <a:rPr lang="en-IN" sz="1400" dirty="0">
                  <a:latin typeface="Tw Cen MT" panose="020B0602020104020603" pitchFamily="34" charset="0"/>
                </a:rPr>
                <a:t>I used this optionally to compare traditional models with state-of-the-art deep learning models.</a:t>
              </a:r>
              <a:endParaRPr lang="en-US" sz="1200" dirty="0">
                <a:solidFill>
                  <a:srgbClr val="7F7F7F"/>
                </a:solidFill>
                <a:latin typeface="Tw Cen MT" panose="020B0602020104020603" pitchFamily="34" charset="0"/>
                <a:ea typeface="Roboto"/>
              </a:endParaRPr>
            </a:p>
          </p:txBody>
        </p:sp>
        <p:sp>
          <p:nvSpPr>
            <p:cNvPr id="52" name=".01">
              <a:extLst>
                <a:ext uri="{FF2B5EF4-FFF2-40B4-BE49-F238E27FC236}">
                  <a16:creationId xmlns:a16="http://schemas.microsoft.com/office/drawing/2014/main" id="{936A6CD4-B2E3-E4D3-2919-5D9F063E1AC7}"/>
                </a:ext>
              </a:extLst>
            </p:cNvPr>
            <p:cNvSpPr txBox="1"/>
            <p:nvPr/>
          </p:nvSpPr>
          <p:spPr>
            <a:xfrm flipH="1">
              <a:off x="2676007" y="1468737"/>
              <a:ext cx="3216200" cy="300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algn="ctr" defTabSz="1097280"/>
              <a:r>
                <a:rPr lang="en-US" sz="12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Black Ops One" panose="02000000000000000000" pitchFamily="2" charset="0"/>
                </a:rPr>
                <a:t>Transformers (Hugging Face)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8E379504-4D75-4A7E-F120-95395A5E67F8}"/>
              </a:ext>
            </a:extLst>
          </p:cNvPr>
          <p:cNvSpPr txBox="1"/>
          <p:nvPr/>
        </p:nvSpPr>
        <p:spPr>
          <a:xfrm>
            <a:off x="7051720" y="3608621"/>
            <a:ext cx="5964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📊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3E9B8EE-6485-6465-92EB-A66E64C2DCA6}"/>
              </a:ext>
            </a:extLst>
          </p:cNvPr>
          <p:cNvSpPr txBox="1"/>
          <p:nvPr/>
        </p:nvSpPr>
        <p:spPr>
          <a:xfrm>
            <a:off x="9697944" y="3627784"/>
            <a:ext cx="5964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🤖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9AEDF1E-18F3-E425-6A42-71770D05EE11}"/>
              </a:ext>
            </a:extLst>
          </p:cNvPr>
          <p:cNvSpPr txBox="1"/>
          <p:nvPr/>
        </p:nvSpPr>
        <p:spPr>
          <a:xfrm>
            <a:off x="1771227" y="6799329"/>
            <a:ext cx="4724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🧩</a:t>
            </a:r>
          </a:p>
        </p:txBody>
      </p:sp>
    </p:spTree>
    <p:extLst>
      <p:ext uri="{BB962C8B-B14F-4D97-AF65-F5344CB8AC3E}">
        <p14:creationId xmlns:p14="http://schemas.microsoft.com/office/powerpoint/2010/main" val="532452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6379286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92932" y="10428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70C0"/>
                </a:solidFill>
                <a:latin typeface="Russo One" panose="02000503050000020004" pitchFamily="2" charset="0"/>
                <a:ea typeface="Nunito Semi Bold" pitchFamily="34" charset="-122"/>
                <a:cs typeface="Nunito Semi Bold" pitchFamily="34" charset="-120"/>
              </a:rPr>
              <a:t>Dataset Overview</a:t>
            </a:r>
            <a:endParaRPr lang="en-US" sz="4400" dirty="0">
              <a:solidFill>
                <a:srgbClr val="0070C0"/>
              </a:solidFill>
              <a:latin typeface="Russo One" panose="0200050305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70BFCD7-EDED-4164-5136-ABC9F64397B2}"/>
              </a:ext>
            </a:extLst>
          </p:cNvPr>
          <p:cNvSpPr txBox="1"/>
          <p:nvPr/>
        </p:nvSpPr>
        <p:spPr>
          <a:xfrm>
            <a:off x="6702014" y="1471000"/>
            <a:ext cx="7315200" cy="5947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📂 </a:t>
            </a:r>
            <a:r>
              <a:rPr lang="en-IN" dirty="0">
                <a:latin typeface="Black Ops One" panose="02000000000000000000" pitchFamily="2" charset="0"/>
              </a:rPr>
              <a:t>Dataset Overview</a:t>
            </a:r>
          </a:p>
          <a:p>
            <a:pPr>
              <a:lnSpc>
                <a:spcPts val="300"/>
              </a:lnSpc>
            </a:pPr>
            <a:r>
              <a:rPr lang="en-IN" dirty="0">
                <a:latin typeface="Black Ops One" panose="02000000000000000000" pitchFamily="2" charset="0"/>
              </a:rPr>
              <a:t>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Loaded dataset with 7,613 rows and 5 columns: `id`, `keyword`, `location`, `text`, `target`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Used `df.head()` to preview top 10 rows</a:t>
            </a:r>
          </a:p>
          <a:p>
            <a:endParaRPr lang="en-IN" dirty="0"/>
          </a:p>
          <a:p>
            <a:r>
              <a:rPr lang="en-IN" dirty="0"/>
              <a:t>🏗️ </a:t>
            </a:r>
            <a:r>
              <a:rPr lang="en-IN" dirty="0">
                <a:latin typeface="Black Ops One" panose="02000000000000000000" pitchFamily="2" charset="0"/>
              </a:rPr>
              <a:t>Data Types &amp; Memory Usage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`id` and `target`: Integer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`keyword`, `location`, `text`: Object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Missing values found in `keyword` and `location`</a:t>
            </a:r>
          </a:p>
          <a:p>
            <a:endParaRPr lang="en-IN" dirty="0"/>
          </a:p>
          <a:p>
            <a:r>
              <a:rPr lang="en-IN" dirty="0"/>
              <a:t>⚠️ </a:t>
            </a:r>
            <a:r>
              <a:rPr lang="en-IN" dirty="0">
                <a:latin typeface="Black Ops One" panose="02000000000000000000" pitchFamily="2" charset="0"/>
              </a:rPr>
              <a:t>Handling Missing Values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`keyword`: 61 missing values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`location`: 2,533 missing values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Filled missing entries with empty string `""`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After handling: No missing values remained</a:t>
            </a:r>
          </a:p>
          <a:p>
            <a:endParaRPr lang="en-IN" dirty="0"/>
          </a:p>
          <a:p>
            <a:r>
              <a:rPr lang="en-IN" dirty="0"/>
              <a:t>📊 </a:t>
            </a:r>
            <a:r>
              <a:rPr lang="en-IN" dirty="0">
                <a:latin typeface="Black Ops One" panose="02000000000000000000" pitchFamily="2" charset="0"/>
              </a:rPr>
              <a:t>Disaster vs. Non-Disaster Distribution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Created bar plot using **Seaborn + Matplotlib**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57% Non-Disaster Tweets (4,342)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43% Disaster Tweets (3,271) 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w Cen MT" panose="020B0602020104020603" pitchFamily="34" charset="0"/>
              </a:rPr>
              <a:t>Slight imbalance, manageable without resampling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04E21FD2-488B-B8C0-499D-DC5D23B0C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30" y="174174"/>
            <a:ext cx="6047023" cy="39513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4785A01C-1D20-3980-42B9-AC299BD44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41" y="4290246"/>
            <a:ext cx="5562600" cy="3657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EDAAA077-9F80-D41C-0EE4-AF49EC07B0E6}"/>
              </a:ext>
            </a:extLst>
          </p:cNvPr>
          <p:cNvGrpSpPr/>
          <p:nvPr/>
        </p:nvGrpSpPr>
        <p:grpSpPr>
          <a:xfrm>
            <a:off x="241951" y="1150751"/>
            <a:ext cx="6499631" cy="1537857"/>
            <a:chOff x="941877" y="1603524"/>
            <a:chExt cx="5416359" cy="1281547"/>
          </a:xfrm>
        </p:grpSpPr>
        <p:sp>
          <p:nvSpPr>
            <p:cNvPr id="2055" name="Rectangle 56">
              <a:extLst>
                <a:ext uri="{FF2B5EF4-FFF2-40B4-BE49-F238E27FC236}">
                  <a16:creationId xmlns:a16="http://schemas.microsoft.com/office/drawing/2014/main" id="{2DA0D8A7-C769-96F9-36EE-3C941AEB5763}"/>
                </a:ext>
              </a:extLst>
            </p:cNvPr>
            <p:cNvSpPr/>
            <p:nvPr/>
          </p:nvSpPr>
          <p:spPr>
            <a:xfrm>
              <a:off x="1959202" y="1603524"/>
              <a:ext cx="4399034" cy="12815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097280"/>
              <a:r>
                <a:rPr lang="en-US" sz="2160" b="1" dirty="0">
                  <a:solidFill>
                    <a:srgbClr val="595959"/>
                  </a:solidFill>
                  <a:latin typeface="Black Ops One" panose="02000000000000000000" pitchFamily="2" charset="0"/>
                  <a:ea typeface="Lato Semibold" panose="020F0502020204030203" pitchFamily="34" charset="0"/>
                  <a:cs typeface="Poppins Medium" pitchFamily="2" charset="77"/>
                </a:rPr>
                <a:t>Data Preparation &amp; Cleaning</a:t>
              </a:r>
            </a:p>
            <a:p>
              <a:pPr defTabSz="1097280">
                <a:lnSpc>
                  <a:spcPts val="1000"/>
                </a:lnSpc>
              </a:pPr>
              <a:endParaRPr lang="en-US" sz="2160" b="1" dirty="0">
                <a:solidFill>
                  <a:srgbClr val="595959"/>
                </a:solidFill>
                <a:latin typeface="Black Ops One" panose="02000000000000000000" pitchFamily="2" charset="0"/>
                <a:ea typeface="Lato Semibold" panose="020F0502020204030203" pitchFamily="34" charset="0"/>
                <a:cs typeface="Poppins Medium" pitchFamily="2" charset="77"/>
              </a:endParaRPr>
            </a:p>
            <a:p>
              <a:pPr defTabSz="1097280"/>
              <a:r>
                <a:rPr lang="en-IN" sz="1600" dirty="0"/>
                <a:t>✔️ Removed </a:t>
              </a:r>
              <a:r>
                <a:rPr lang="en-IN" sz="1600" b="1" dirty="0"/>
                <a:t>URLs</a:t>
              </a:r>
              <a:r>
                <a:rPr lang="en-IN" sz="1600" dirty="0"/>
                <a:t>, </a:t>
              </a:r>
              <a:r>
                <a:rPr lang="en-IN" sz="1600" b="1" dirty="0"/>
                <a:t>special characters</a:t>
              </a:r>
              <a:r>
                <a:rPr lang="en-IN" sz="1600" dirty="0"/>
                <a:t>, &amp; </a:t>
              </a:r>
              <a:r>
                <a:rPr lang="en-IN" sz="1600" b="1" dirty="0"/>
                <a:t>numbers</a:t>
              </a:r>
              <a:br>
                <a:rPr lang="en-IN" sz="1600" dirty="0"/>
              </a:br>
              <a:r>
                <a:rPr lang="en-IN" sz="1600" dirty="0"/>
                <a:t>✔️ Lowercased 🔡 | Tokenized 🔤 | Lemmatized 📚</a:t>
              </a:r>
              <a:br>
                <a:rPr lang="en-IN" sz="1600" dirty="0"/>
              </a:br>
              <a:r>
                <a:rPr lang="en-IN" sz="1600" dirty="0"/>
                <a:t>✔️ Removed boring </a:t>
              </a:r>
              <a:r>
                <a:rPr lang="en-IN" sz="1600" b="1" dirty="0"/>
                <a:t>stopwords</a:t>
              </a:r>
              <a:r>
                <a:rPr lang="en-IN" sz="1600" dirty="0"/>
                <a:t> 🗑️</a:t>
              </a:r>
              <a:br>
                <a:rPr lang="en-IN" sz="1600" dirty="0"/>
              </a:br>
              <a:r>
                <a:rPr lang="en-IN" sz="1600" dirty="0"/>
                <a:t>🎯 </a:t>
              </a:r>
              <a:r>
                <a:rPr lang="en-IN" sz="1600" b="1" dirty="0"/>
                <a:t>Outcome:</a:t>
              </a:r>
              <a:r>
                <a:rPr lang="en-IN" sz="1600" dirty="0"/>
                <a:t> Clean, sharp text with only the </a:t>
              </a:r>
              <a:r>
                <a:rPr lang="en-IN" sz="1600" i="1" dirty="0"/>
                <a:t>good stuff</a:t>
              </a:r>
              <a:r>
                <a:rPr lang="en-IN" sz="1600" dirty="0"/>
                <a:t> left!</a:t>
              </a:r>
              <a:endParaRPr lang="en-US" sz="1680" dirty="0">
                <a:solidFill>
                  <a:srgbClr val="000000">
                    <a:lumMod val="75000"/>
                    <a:lumOff val="25000"/>
                  </a:srgbClr>
                </a:solidFill>
                <a:latin typeface="Lora" pitchFamily="2" charset="0"/>
              </a:endParaRPr>
            </a:p>
          </p:txBody>
        </p:sp>
        <p:grpSp>
          <p:nvGrpSpPr>
            <p:cNvPr id="2081" name="Group 2080">
              <a:extLst>
                <a:ext uri="{FF2B5EF4-FFF2-40B4-BE49-F238E27FC236}">
                  <a16:creationId xmlns:a16="http://schemas.microsoft.com/office/drawing/2014/main" id="{F1CC658B-3E92-F6E8-AD7F-9E9FD3649951}"/>
                </a:ext>
              </a:extLst>
            </p:cNvPr>
            <p:cNvGrpSpPr/>
            <p:nvPr/>
          </p:nvGrpSpPr>
          <p:grpSpPr>
            <a:xfrm>
              <a:off x="941877" y="1958923"/>
              <a:ext cx="930934" cy="586139"/>
              <a:chOff x="941877" y="2030601"/>
              <a:chExt cx="930934" cy="586139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CD12C061-8FC7-2E4A-9492-90F7FE8AC11A}"/>
                  </a:ext>
                </a:extLst>
              </p:cNvPr>
              <p:cNvGrpSpPr/>
              <p:nvPr/>
            </p:nvGrpSpPr>
            <p:grpSpPr>
              <a:xfrm>
                <a:off x="941877" y="2030601"/>
                <a:ext cx="930934" cy="586139"/>
                <a:chOff x="920816" y="2053524"/>
                <a:chExt cx="1294484" cy="815037"/>
              </a:xfrm>
            </p:grpSpPr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1A1F072A-1030-EB70-F6E5-406FF2E1544C}"/>
                    </a:ext>
                  </a:extLst>
                </p:cNvPr>
                <p:cNvSpPr/>
                <p:nvPr/>
              </p:nvSpPr>
              <p:spPr>
                <a:xfrm rot="18900000">
                  <a:off x="920816" y="2233116"/>
                  <a:ext cx="455856" cy="455857"/>
                </a:xfrm>
                <a:prstGeom prst="roundRect">
                  <a:avLst>
                    <a:gd name="adj" fmla="val 9141"/>
                  </a:avLst>
                </a:prstGeom>
                <a:gradFill flip="none" rotWithShape="1">
                  <a:gsLst>
                    <a:gs pos="0">
                      <a:srgbClr val="BFBEBE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D067A10A-31B0-CEE4-EA7D-92D055A5BFDA}"/>
                    </a:ext>
                  </a:extLst>
                </p:cNvPr>
                <p:cNvSpPr/>
                <p:nvPr/>
              </p:nvSpPr>
              <p:spPr>
                <a:xfrm rot="18900000">
                  <a:off x="1759444" y="2233117"/>
                  <a:ext cx="455856" cy="455857"/>
                </a:xfrm>
                <a:prstGeom prst="roundRect">
                  <a:avLst>
                    <a:gd name="adj" fmla="val 9141"/>
                  </a:avLst>
                </a:prstGeom>
                <a:gradFill flip="none" rotWithShape="1">
                  <a:gsLst>
                    <a:gs pos="0">
                      <a:srgbClr val="BFBEBE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048" name="Rectangle: Rounded Corners 2047">
                  <a:extLst>
                    <a:ext uri="{FF2B5EF4-FFF2-40B4-BE49-F238E27FC236}">
                      <a16:creationId xmlns:a16="http://schemas.microsoft.com/office/drawing/2014/main" id="{BE05C8A5-9543-6AC1-58FB-42AF9A02E31C}"/>
                    </a:ext>
                  </a:extLst>
                </p:cNvPr>
                <p:cNvSpPr/>
                <p:nvPr/>
              </p:nvSpPr>
              <p:spPr>
                <a:xfrm rot="2700000">
                  <a:off x="1160540" y="2053524"/>
                  <a:ext cx="815037" cy="815038"/>
                </a:xfrm>
                <a:prstGeom prst="roundRect">
                  <a:avLst>
                    <a:gd name="adj" fmla="val 9141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2076" name="TextBox 2075">
                <a:extLst>
                  <a:ext uri="{FF2B5EF4-FFF2-40B4-BE49-F238E27FC236}">
                    <a16:creationId xmlns:a16="http://schemas.microsoft.com/office/drawing/2014/main" id="{F27D0F9C-1DB8-98AA-3855-6530F5D11F06}"/>
                  </a:ext>
                </a:extLst>
              </p:cNvPr>
              <p:cNvSpPr txBox="1"/>
              <p:nvPr/>
            </p:nvSpPr>
            <p:spPr>
              <a:xfrm>
                <a:off x="1194786" y="2139004"/>
                <a:ext cx="394338" cy="3539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097280"/>
                <a:r>
                  <a:rPr lang="en-US" sz="2160" b="1" dirty="0">
                    <a:solidFill>
                      <a:srgbClr val="FFFFFF"/>
                    </a:solidFill>
                    <a:latin typeface="Lora" pitchFamily="2" charset="0"/>
                  </a:rPr>
                  <a:t>01</a:t>
                </a:r>
              </a:p>
            </p:txBody>
          </p:sp>
        </p:grpSp>
      </p:grpSp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5B7E5F6F-B94D-6175-6A1A-59E0004A4ED7}"/>
              </a:ext>
            </a:extLst>
          </p:cNvPr>
          <p:cNvGrpSpPr/>
          <p:nvPr/>
        </p:nvGrpSpPr>
        <p:grpSpPr>
          <a:xfrm>
            <a:off x="250415" y="2995928"/>
            <a:ext cx="6491167" cy="1421928"/>
            <a:chOff x="941877" y="2801995"/>
            <a:chExt cx="5409305" cy="1184940"/>
          </a:xfrm>
        </p:grpSpPr>
        <p:sp>
          <p:nvSpPr>
            <p:cNvPr id="2060" name="Rectangle 56">
              <a:extLst>
                <a:ext uri="{FF2B5EF4-FFF2-40B4-BE49-F238E27FC236}">
                  <a16:creationId xmlns:a16="http://schemas.microsoft.com/office/drawing/2014/main" id="{57ADE98C-6CE2-5277-D41B-36B4E1204825}"/>
                </a:ext>
              </a:extLst>
            </p:cNvPr>
            <p:cNvSpPr/>
            <p:nvPr/>
          </p:nvSpPr>
          <p:spPr>
            <a:xfrm>
              <a:off x="1959201" y="2801995"/>
              <a:ext cx="4391981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097280"/>
              <a:r>
                <a:rPr lang="en-US" sz="2160" b="1" dirty="0">
                  <a:solidFill>
                    <a:srgbClr val="595959"/>
                  </a:solidFill>
                  <a:latin typeface="Black Ops One" panose="02000000000000000000" pitchFamily="2" charset="0"/>
                  <a:ea typeface="Lato Semibold" panose="020F0502020204030203" pitchFamily="34" charset="0"/>
                  <a:cs typeface="Poppins Medium" pitchFamily="2" charset="77"/>
                </a:rPr>
                <a:t>Sentiment Analysis</a:t>
              </a:r>
            </a:p>
            <a:p>
              <a:pPr defTabSz="1097280"/>
              <a:r>
                <a:rPr lang="en-IN" sz="1600" dirty="0"/>
                <a:t>🧠 Used </a:t>
              </a:r>
              <a:r>
                <a:rPr lang="en-IN" sz="1600" b="1" dirty="0"/>
                <a:t>TextBlob</a:t>
              </a:r>
              <a:r>
                <a:rPr lang="en-IN" sz="1600" dirty="0"/>
                <a:t> to score each tweet’s </a:t>
              </a:r>
              <a:r>
                <a:rPr lang="en-IN" sz="1600" i="1" dirty="0"/>
                <a:t>emotional tone</a:t>
              </a:r>
            </a:p>
            <a:p>
              <a:pPr defTabSz="1097280"/>
              <a:r>
                <a:rPr lang="en-IN" sz="1600" dirty="0"/>
                <a:t>📈 Polarity score from </a:t>
              </a:r>
              <a:r>
                <a:rPr lang="en-IN" sz="1600" b="1" dirty="0"/>
                <a:t>-1 (negative)</a:t>
              </a:r>
              <a:r>
                <a:rPr lang="en-IN" sz="1600" dirty="0"/>
                <a:t> to </a:t>
              </a:r>
              <a:r>
                <a:rPr lang="en-IN" sz="1600" b="1" dirty="0"/>
                <a:t>+1 (positive)</a:t>
              </a:r>
              <a:endParaRPr lang="en-IN" sz="1600" b="1" i="1" dirty="0"/>
            </a:p>
            <a:p>
              <a:pPr defTabSz="1097280"/>
              <a:r>
                <a:rPr lang="en-IN" sz="1680" dirty="0">
                  <a:solidFill>
                    <a:srgbClr val="000000">
                      <a:lumMod val="75000"/>
                      <a:lumOff val="25000"/>
                    </a:srgbClr>
                  </a:solidFill>
                </a:rPr>
                <a:t>🗂️ </a:t>
              </a:r>
              <a:r>
                <a:rPr lang="en-IN" sz="1600" dirty="0">
                  <a:solidFill>
                    <a:srgbClr val="000000">
                      <a:lumMod val="75000"/>
                      <a:lumOff val="25000"/>
                    </a:srgbClr>
                  </a:solidFill>
                </a:rPr>
                <a:t>Added a new sentiment column</a:t>
              </a:r>
            </a:p>
            <a:p>
              <a:pPr defTabSz="1097280"/>
              <a:r>
                <a:rPr lang="en-IN" sz="1600" dirty="0"/>
                <a:t>✨ Helps the model </a:t>
              </a:r>
              <a:r>
                <a:rPr lang="en-IN" sz="1600" i="1" dirty="0"/>
                <a:t>understand feelings</a:t>
              </a:r>
              <a:r>
                <a:rPr lang="en-IN" sz="1600" dirty="0"/>
                <a:t>, not just words!</a:t>
              </a:r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</a:endParaRPr>
            </a:p>
          </p:txBody>
        </p:sp>
        <p:grpSp>
          <p:nvGrpSpPr>
            <p:cNvPr id="2083" name="Group 2082">
              <a:extLst>
                <a:ext uri="{FF2B5EF4-FFF2-40B4-BE49-F238E27FC236}">
                  <a16:creationId xmlns:a16="http://schemas.microsoft.com/office/drawing/2014/main" id="{4F0ECC39-50E7-1273-5CC7-1EC3D0028961}"/>
                </a:ext>
              </a:extLst>
            </p:cNvPr>
            <p:cNvGrpSpPr/>
            <p:nvPr/>
          </p:nvGrpSpPr>
          <p:grpSpPr>
            <a:xfrm>
              <a:off x="941877" y="3155186"/>
              <a:ext cx="930934" cy="586138"/>
              <a:chOff x="941877" y="3153031"/>
              <a:chExt cx="930934" cy="586138"/>
            </a:xfrm>
          </p:grpSpPr>
          <p:grpSp>
            <p:nvGrpSpPr>
              <p:cNvPr id="2056" name="Group 2055">
                <a:extLst>
                  <a:ext uri="{FF2B5EF4-FFF2-40B4-BE49-F238E27FC236}">
                    <a16:creationId xmlns:a16="http://schemas.microsoft.com/office/drawing/2014/main" id="{C0451E0D-D406-814C-1928-E798ECF8FB68}"/>
                  </a:ext>
                </a:extLst>
              </p:cNvPr>
              <p:cNvGrpSpPr/>
              <p:nvPr/>
            </p:nvGrpSpPr>
            <p:grpSpPr>
              <a:xfrm>
                <a:off x="941877" y="3153031"/>
                <a:ext cx="930934" cy="586138"/>
                <a:chOff x="920816" y="2053524"/>
                <a:chExt cx="1294484" cy="815037"/>
              </a:xfrm>
            </p:grpSpPr>
            <p:sp>
              <p:nvSpPr>
                <p:cNvPr id="2057" name="Rectangle: Rounded Corners 2056">
                  <a:extLst>
                    <a:ext uri="{FF2B5EF4-FFF2-40B4-BE49-F238E27FC236}">
                      <a16:creationId xmlns:a16="http://schemas.microsoft.com/office/drawing/2014/main" id="{C8BD8D9B-09CB-8FEA-5040-834ECE519BBD}"/>
                    </a:ext>
                  </a:extLst>
                </p:cNvPr>
                <p:cNvSpPr/>
                <p:nvPr/>
              </p:nvSpPr>
              <p:spPr>
                <a:xfrm rot="18900000">
                  <a:off x="920816" y="2233116"/>
                  <a:ext cx="455856" cy="455857"/>
                </a:xfrm>
                <a:prstGeom prst="roundRect">
                  <a:avLst>
                    <a:gd name="adj" fmla="val 9141"/>
                  </a:avLst>
                </a:prstGeom>
                <a:gradFill flip="none" rotWithShape="1">
                  <a:gsLst>
                    <a:gs pos="0">
                      <a:srgbClr val="BFBEBE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058" name="Rectangle: Rounded Corners 2057">
                  <a:extLst>
                    <a:ext uri="{FF2B5EF4-FFF2-40B4-BE49-F238E27FC236}">
                      <a16:creationId xmlns:a16="http://schemas.microsoft.com/office/drawing/2014/main" id="{34E8DB87-D366-D92E-3525-FF0194AFC83B}"/>
                    </a:ext>
                  </a:extLst>
                </p:cNvPr>
                <p:cNvSpPr/>
                <p:nvPr/>
              </p:nvSpPr>
              <p:spPr>
                <a:xfrm rot="18900000">
                  <a:off x="1759444" y="2233117"/>
                  <a:ext cx="455856" cy="455857"/>
                </a:xfrm>
                <a:prstGeom prst="roundRect">
                  <a:avLst>
                    <a:gd name="adj" fmla="val 9141"/>
                  </a:avLst>
                </a:prstGeom>
                <a:gradFill flip="none" rotWithShape="1">
                  <a:gsLst>
                    <a:gs pos="0">
                      <a:srgbClr val="BFBEBE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059" name="Rectangle: Rounded Corners 2058">
                  <a:extLst>
                    <a:ext uri="{FF2B5EF4-FFF2-40B4-BE49-F238E27FC236}">
                      <a16:creationId xmlns:a16="http://schemas.microsoft.com/office/drawing/2014/main" id="{2BB48DE6-7B0F-61B7-C57D-0312993E98EA}"/>
                    </a:ext>
                  </a:extLst>
                </p:cNvPr>
                <p:cNvSpPr/>
                <p:nvPr/>
              </p:nvSpPr>
              <p:spPr>
                <a:xfrm rot="2700000">
                  <a:off x="1160540" y="2053524"/>
                  <a:ext cx="815037" cy="815038"/>
                </a:xfrm>
                <a:prstGeom prst="roundRect">
                  <a:avLst>
                    <a:gd name="adj" fmla="val 9141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2078" name="TextBox 2077">
                <a:extLst>
                  <a:ext uri="{FF2B5EF4-FFF2-40B4-BE49-F238E27FC236}">
                    <a16:creationId xmlns:a16="http://schemas.microsoft.com/office/drawing/2014/main" id="{611AED97-EE9D-04B4-287B-5CDCFEDBA7A1}"/>
                  </a:ext>
                </a:extLst>
              </p:cNvPr>
              <p:cNvSpPr txBox="1"/>
              <p:nvPr/>
            </p:nvSpPr>
            <p:spPr>
              <a:xfrm>
                <a:off x="1194786" y="3261433"/>
                <a:ext cx="423727" cy="3539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097280"/>
                <a:r>
                  <a:rPr lang="en-US" sz="2160" b="1" dirty="0">
                    <a:solidFill>
                      <a:srgbClr val="FFFFFF"/>
                    </a:solidFill>
                    <a:latin typeface="Lora" pitchFamily="2" charset="0"/>
                  </a:rPr>
                  <a:t>02</a:t>
                </a:r>
              </a:p>
            </p:txBody>
          </p:sp>
        </p:grpSp>
      </p:grpSp>
      <p:grpSp>
        <p:nvGrpSpPr>
          <p:cNvPr id="2086" name="Group 2085">
            <a:extLst>
              <a:ext uri="{FF2B5EF4-FFF2-40B4-BE49-F238E27FC236}">
                <a16:creationId xmlns:a16="http://schemas.microsoft.com/office/drawing/2014/main" id="{B60B63E4-94B0-B691-9416-31EFE92E971E}"/>
              </a:ext>
            </a:extLst>
          </p:cNvPr>
          <p:cNvGrpSpPr/>
          <p:nvPr/>
        </p:nvGrpSpPr>
        <p:grpSpPr>
          <a:xfrm>
            <a:off x="258879" y="4789724"/>
            <a:ext cx="7389809" cy="1409617"/>
            <a:chOff x="941877" y="4015558"/>
            <a:chExt cx="6158174" cy="1174681"/>
          </a:xfrm>
        </p:grpSpPr>
        <p:sp>
          <p:nvSpPr>
            <p:cNvPr id="2065" name="Rectangle 56">
              <a:extLst>
                <a:ext uri="{FF2B5EF4-FFF2-40B4-BE49-F238E27FC236}">
                  <a16:creationId xmlns:a16="http://schemas.microsoft.com/office/drawing/2014/main" id="{BEBE53BE-E129-4A24-B30B-524EF59FA75E}"/>
                </a:ext>
              </a:extLst>
            </p:cNvPr>
            <p:cNvSpPr/>
            <p:nvPr/>
          </p:nvSpPr>
          <p:spPr>
            <a:xfrm>
              <a:off x="1950238" y="4015558"/>
              <a:ext cx="5149813" cy="11746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097280">
                <a:tabLst>
                  <a:tab pos="540000" algn="l"/>
                </a:tabLst>
              </a:pPr>
              <a:r>
                <a:rPr lang="en-US" sz="2160" b="1" dirty="0">
                  <a:solidFill>
                    <a:srgbClr val="595959"/>
                  </a:solidFill>
                  <a:latin typeface="Black Ops One" panose="02000000000000000000" pitchFamily="2" charset="0"/>
                  <a:ea typeface="Lato Semibold" panose="020F0502020204030203" pitchFamily="34" charset="0"/>
                  <a:cs typeface="Poppins Medium" pitchFamily="2" charset="77"/>
                </a:rPr>
                <a:t>Keyword Frequency Analysis</a:t>
              </a:r>
            </a:p>
            <a:p>
              <a:pPr>
                <a:tabLst>
                  <a:tab pos="540000" algn="l"/>
                </a:tabLst>
              </a:pPr>
              <a:r>
                <a:rPr lang="en-IN" sz="1600" dirty="0"/>
                <a:t>📦 Tokenized + Lemmatized + Counted via `Counter()` </a:t>
              </a:r>
            </a:p>
            <a:p>
              <a:pPr>
                <a:tabLst>
                  <a:tab pos="540000" algn="l"/>
                </a:tabLst>
              </a:pPr>
              <a:r>
                <a:rPr lang="en-IN" sz="1600" dirty="0"/>
                <a:t>🏆 Top Words: </a:t>
              </a:r>
            </a:p>
            <a:p>
              <a:pPr>
                <a:tabLst>
                  <a:tab pos="540000" algn="l"/>
                </a:tabLst>
              </a:pPr>
              <a:r>
                <a:rPr lang="en-IN" sz="1600" dirty="0"/>
                <a:t>	🐦‍🔥 fire" (356), "like" (350), "amp" (333), "get" (255), "new" (227) </a:t>
              </a:r>
            </a:p>
            <a:p>
              <a:pPr>
                <a:tabLst>
                  <a:tab pos="540000" algn="l"/>
                </a:tabLst>
              </a:pPr>
              <a:r>
                <a:rPr lang="en-IN" sz="1600" dirty="0"/>
                <a:t>	🔥 Disaster words like “emergency,” “disaster,” “fire” dominate!</a:t>
              </a:r>
            </a:p>
          </p:txBody>
        </p:sp>
        <p:grpSp>
          <p:nvGrpSpPr>
            <p:cNvPr id="2085" name="Group 2084">
              <a:extLst>
                <a:ext uri="{FF2B5EF4-FFF2-40B4-BE49-F238E27FC236}">
                  <a16:creationId xmlns:a16="http://schemas.microsoft.com/office/drawing/2014/main" id="{09A56C0C-BB0C-9625-60B3-D2D0D8F59328}"/>
                </a:ext>
              </a:extLst>
            </p:cNvPr>
            <p:cNvGrpSpPr/>
            <p:nvPr/>
          </p:nvGrpSpPr>
          <p:grpSpPr>
            <a:xfrm>
              <a:off x="941877" y="4277615"/>
              <a:ext cx="930934" cy="586138"/>
              <a:chOff x="941877" y="4275460"/>
              <a:chExt cx="930934" cy="586138"/>
            </a:xfrm>
          </p:grpSpPr>
          <p:grpSp>
            <p:nvGrpSpPr>
              <p:cNvPr id="2061" name="Group 2060">
                <a:extLst>
                  <a:ext uri="{FF2B5EF4-FFF2-40B4-BE49-F238E27FC236}">
                    <a16:creationId xmlns:a16="http://schemas.microsoft.com/office/drawing/2014/main" id="{18B390D2-4C27-0B5B-7497-3995A3B911CA}"/>
                  </a:ext>
                </a:extLst>
              </p:cNvPr>
              <p:cNvGrpSpPr/>
              <p:nvPr/>
            </p:nvGrpSpPr>
            <p:grpSpPr>
              <a:xfrm>
                <a:off x="941877" y="4275460"/>
                <a:ext cx="930934" cy="586138"/>
                <a:chOff x="920816" y="2053524"/>
                <a:chExt cx="1294484" cy="815037"/>
              </a:xfrm>
            </p:grpSpPr>
            <p:sp>
              <p:nvSpPr>
                <p:cNvPr id="2062" name="Rectangle: Rounded Corners 2061">
                  <a:extLst>
                    <a:ext uri="{FF2B5EF4-FFF2-40B4-BE49-F238E27FC236}">
                      <a16:creationId xmlns:a16="http://schemas.microsoft.com/office/drawing/2014/main" id="{C878B626-A3E3-ED0B-AA5F-EE0EF95D22FF}"/>
                    </a:ext>
                  </a:extLst>
                </p:cNvPr>
                <p:cNvSpPr/>
                <p:nvPr/>
              </p:nvSpPr>
              <p:spPr>
                <a:xfrm rot="18900000">
                  <a:off x="920816" y="2233116"/>
                  <a:ext cx="455856" cy="455857"/>
                </a:xfrm>
                <a:prstGeom prst="roundRect">
                  <a:avLst>
                    <a:gd name="adj" fmla="val 9141"/>
                  </a:avLst>
                </a:prstGeom>
                <a:gradFill flip="none" rotWithShape="1">
                  <a:gsLst>
                    <a:gs pos="0">
                      <a:srgbClr val="BFBEBE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063" name="Rectangle: Rounded Corners 2062">
                  <a:extLst>
                    <a:ext uri="{FF2B5EF4-FFF2-40B4-BE49-F238E27FC236}">
                      <a16:creationId xmlns:a16="http://schemas.microsoft.com/office/drawing/2014/main" id="{C682D4F2-B5CC-81B8-89AB-BA3EC0AFD3C8}"/>
                    </a:ext>
                  </a:extLst>
                </p:cNvPr>
                <p:cNvSpPr/>
                <p:nvPr/>
              </p:nvSpPr>
              <p:spPr>
                <a:xfrm rot="18900000">
                  <a:off x="1759444" y="2233117"/>
                  <a:ext cx="455856" cy="455857"/>
                </a:xfrm>
                <a:prstGeom prst="roundRect">
                  <a:avLst>
                    <a:gd name="adj" fmla="val 9141"/>
                  </a:avLst>
                </a:prstGeom>
                <a:gradFill flip="none" rotWithShape="1">
                  <a:gsLst>
                    <a:gs pos="0">
                      <a:srgbClr val="BFBEBE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064" name="Rectangle: Rounded Corners 2063">
                  <a:extLst>
                    <a:ext uri="{FF2B5EF4-FFF2-40B4-BE49-F238E27FC236}">
                      <a16:creationId xmlns:a16="http://schemas.microsoft.com/office/drawing/2014/main" id="{43B9ED7A-922F-A5E8-8024-8DE6877E83CE}"/>
                    </a:ext>
                  </a:extLst>
                </p:cNvPr>
                <p:cNvSpPr/>
                <p:nvPr/>
              </p:nvSpPr>
              <p:spPr>
                <a:xfrm rot="2700000">
                  <a:off x="1160540" y="2053524"/>
                  <a:ext cx="815037" cy="815038"/>
                </a:xfrm>
                <a:prstGeom prst="roundRect">
                  <a:avLst>
                    <a:gd name="adj" fmla="val 9141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2079" name="TextBox 2078">
                <a:extLst>
                  <a:ext uri="{FF2B5EF4-FFF2-40B4-BE49-F238E27FC236}">
                    <a16:creationId xmlns:a16="http://schemas.microsoft.com/office/drawing/2014/main" id="{191ED860-CFED-4CAB-084D-4FFEEA2B3D71}"/>
                  </a:ext>
                </a:extLst>
              </p:cNvPr>
              <p:cNvSpPr txBox="1"/>
              <p:nvPr/>
            </p:nvSpPr>
            <p:spPr>
              <a:xfrm>
                <a:off x="1194786" y="4372573"/>
                <a:ext cx="430407" cy="3539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097280"/>
                <a:r>
                  <a:rPr lang="en-US" sz="2160" b="1" dirty="0">
                    <a:solidFill>
                      <a:srgbClr val="FFFFFF"/>
                    </a:solidFill>
                    <a:latin typeface="Lora" pitchFamily="2" charset="0"/>
                  </a:rPr>
                  <a:t>03</a:t>
                </a:r>
              </a:p>
            </p:txBody>
          </p:sp>
        </p:grpSp>
      </p:grpSp>
      <p:grpSp>
        <p:nvGrpSpPr>
          <p:cNvPr id="2088" name="Group 2087">
            <a:extLst>
              <a:ext uri="{FF2B5EF4-FFF2-40B4-BE49-F238E27FC236}">
                <a16:creationId xmlns:a16="http://schemas.microsoft.com/office/drawing/2014/main" id="{19AB25A9-A6C5-DEE4-8BC8-BD7F99C92822}"/>
              </a:ext>
            </a:extLst>
          </p:cNvPr>
          <p:cNvGrpSpPr/>
          <p:nvPr/>
        </p:nvGrpSpPr>
        <p:grpSpPr>
          <a:xfrm>
            <a:off x="250415" y="6560452"/>
            <a:ext cx="6946451" cy="1409617"/>
            <a:chOff x="941877" y="5109121"/>
            <a:chExt cx="5788709" cy="1174681"/>
          </a:xfrm>
        </p:grpSpPr>
        <p:sp>
          <p:nvSpPr>
            <p:cNvPr id="2070" name="Rectangle 56">
              <a:extLst>
                <a:ext uri="{FF2B5EF4-FFF2-40B4-BE49-F238E27FC236}">
                  <a16:creationId xmlns:a16="http://schemas.microsoft.com/office/drawing/2014/main" id="{5B285AD5-551C-3033-67C1-3CB2F9A124D9}"/>
                </a:ext>
              </a:extLst>
            </p:cNvPr>
            <p:cNvSpPr/>
            <p:nvPr/>
          </p:nvSpPr>
          <p:spPr>
            <a:xfrm>
              <a:off x="1959202" y="5109121"/>
              <a:ext cx="4771384" cy="11746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097280"/>
              <a:r>
                <a:rPr lang="en-US" sz="2160" b="1" dirty="0">
                  <a:solidFill>
                    <a:srgbClr val="595959"/>
                  </a:solidFill>
                  <a:latin typeface="Black Ops One" panose="02000000000000000000" pitchFamily="2" charset="0"/>
                  <a:ea typeface="Lato Semibold" panose="020F0502020204030203" pitchFamily="34" charset="0"/>
                  <a:cs typeface="Poppins Medium" pitchFamily="2" charset="77"/>
                </a:rPr>
                <a:t>Word Cloud Visualization</a:t>
              </a:r>
            </a:p>
            <a:p>
              <a:pPr defTabSz="1097280"/>
              <a:r>
                <a:rPr lang="en-IN" sz="1600" dirty="0"/>
                <a:t>🖼️ Built a </a:t>
              </a:r>
              <a:r>
                <a:rPr lang="en-IN" sz="1600" b="1" dirty="0"/>
                <a:t>Word Cloud</a:t>
              </a:r>
              <a:r>
                <a:rPr lang="en-IN" sz="1600" dirty="0"/>
                <a:t> from tokenized words</a:t>
              </a:r>
            </a:p>
            <a:p>
              <a:pPr defTabSz="1097280"/>
              <a:r>
                <a:rPr lang="en-IN" sz="1600" dirty="0"/>
                <a:t>🔠 Bigger words = More mentions</a:t>
              </a:r>
            </a:p>
            <a:p>
              <a:pPr defTabSz="1097280"/>
              <a:r>
                <a:rPr lang="en-IN" sz="1600" dirty="0"/>
                <a:t>🚨 Spotlight on: </a:t>
              </a:r>
              <a:r>
                <a:rPr lang="en-IN" sz="1600" b="1" dirty="0"/>
                <a:t>"fire," "emergency," "disaster," "police," "news“</a:t>
              </a:r>
            </a:p>
            <a:p>
              <a:pPr defTabSz="1097280"/>
              <a:r>
                <a:rPr lang="en-IN" sz="1600" dirty="0"/>
                <a:t>📌 Confirms the theme: </a:t>
              </a:r>
              <a:r>
                <a:rPr lang="en-IN" sz="1600" b="1" dirty="0"/>
                <a:t>Disaster-Focused Tweets</a:t>
              </a:r>
              <a:endParaRPr lang="en-US" sz="1680" dirty="0">
                <a:solidFill>
                  <a:srgbClr val="000000">
                    <a:lumMod val="75000"/>
                    <a:lumOff val="25000"/>
                  </a:srgbClr>
                </a:solidFill>
                <a:latin typeface="Lora" pitchFamily="2" charset="0"/>
              </a:endParaRPr>
            </a:p>
          </p:txBody>
        </p:sp>
        <p:grpSp>
          <p:nvGrpSpPr>
            <p:cNvPr id="2087" name="Group 2086">
              <a:extLst>
                <a:ext uri="{FF2B5EF4-FFF2-40B4-BE49-F238E27FC236}">
                  <a16:creationId xmlns:a16="http://schemas.microsoft.com/office/drawing/2014/main" id="{CD8D5001-1D2B-C9A0-7318-335E01E4AF65}"/>
                </a:ext>
              </a:extLst>
            </p:cNvPr>
            <p:cNvGrpSpPr/>
            <p:nvPr/>
          </p:nvGrpSpPr>
          <p:grpSpPr>
            <a:xfrm>
              <a:off x="941877" y="5326212"/>
              <a:ext cx="930934" cy="586139"/>
              <a:chOff x="941877" y="5397890"/>
              <a:chExt cx="930934" cy="586139"/>
            </a:xfrm>
          </p:grpSpPr>
          <p:grpSp>
            <p:nvGrpSpPr>
              <p:cNvPr id="2066" name="Group 2065">
                <a:extLst>
                  <a:ext uri="{FF2B5EF4-FFF2-40B4-BE49-F238E27FC236}">
                    <a16:creationId xmlns:a16="http://schemas.microsoft.com/office/drawing/2014/main" id="{AB1DC9C6-CAAF-4A96-651F-FE2DD2447C5C}"/>
                  </a:ext>
                </a:extLst>
              </p:cNvPr>
              <p:cNvGrpSpPr/>
              <p:nvPr/>
            </p:nvGrpSpPr>
            <p:grpSpPr>
              <a:xfrm>
                <a:off x="941877" y="5397890"/>
                <a:ext cx="930934" cy="586139"/>
                <a:chOff x="920816" y="2053524"/>
                <a:chExt cx="1294484" cy="815037"/>
              </a:xfrm>
            </p:grpSpPr>
            <p:sp>
              <p:nvSpPr>
                <p:cNvPr id="2067" name="Rectangle: Rounded Corners 2066">
                  <a:extLst>
                    <a:ext uri="{FF2B5EF4-FFF2-40B4-BE49-F238E27FC236}">
                      <a16:creationId xmlns:a16="http://schemas.microsoft.com/office/drawing/2014/main" id="{8B557C0B-DD37-CFC1-E5B9-85E09C314E2E}"/>
                    </a:ext>
                  </a:extLst>
                </p:cNvPr>
                <p:cNvSpPr/>
                <p:nvPr/>
              </p:nvSpPr>
              <p:spPr>
                <a:xfrm rot="18900000">
                  <a:off x="920816" y="2233116"/>
                  <a:ext cx="455856" cy="455857"/>
                </a:xfrm>
                <a:prstGeom prst="roundRect">
                  <a:avLst>
                    <a:gd name="adj" fmla="val 9141"/>
                  </a:avLst>
                </a:prstGeom>
                <a:gradFill flip="none" rotWithShape="1">
                  <a:gsLst>
                    <a:gs pos="0">
                      <a:srgbClr val="BFBEBE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068" name="Rectangle: Rounded Corners 2067">
                  <a:extLst>
                    <a:ext uri="{FF2B5EF4-FFF2-40B4-BE49-F238E27FC236}">
                      <a16:creationId xmlns:a16="http://schemas.microsoft.com/office/drawing/2014/main" id="{51146389-B989-0BCF-05D4-4E825A50504A}"/>
                    </a:ext>
                  </a:extLst>
                </p:cNvPr>
                <p:cNvSpPr/>
                <p:nvPr/>
              </p:nvSpPr>
              <p:spPr>
                <a:xfrm rot="18900000">
                  <a:off x="1759444" y="2233117"/>
                  <a:ext cx="455856" cy="455857"/>
                </a:xfrm>
                <a:prstGeom prst="roundRect">
                  <a:avLst>
                    <a:gd name="adj" fmla="val 9141"/>
                  </a:avLst>
                </a:prstGeom>
                <a:gradFill flip="none" rotWithShape="1">
                  <a:gsLst>
                    <a:gs pos="0">
                      <a:srgbClr val="BFBEBE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069" name="Rectangle: Rounded Corners 2068">
                  <a:extLst>
                    <a:ext uri="{FF2B5EF4-FFF2-40B4-BE49-F238E27FC236}">
                      <a16:creationId xmlns:a16="http://schemas.microsoft.com/office/drawing/2014/main" id="{FCCD03C8-94EB-F683-C05D-5A57EEC2B898}"/>
                    </a:ext>
                  </a:extLst>
                </p:cNvPr>
                <p:cNvSpPr/>
                <p:nvPr/>
              </p:nvSpPr>
              <p:spPr>
                <a:xfrm rot="2700000">
                  <a:off x="1160540" y="2053524"/>
                  <a:ext cx="815037" cy="815038"/>
                </a:xfrm>
                <a:prstGeom prst="roundRect">
                  <a:avLst>
                    <a:gd name="adj" fmla="val 9141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097280"/>
                  <a:endParaRPr lang="en-US" sz="2160" dirty="0">
                    <a:solidFill>
                      <a:srgbClr val="FFFFFF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2080" name="TextBox 2079">
                <a:extLst>
                  <a:ext uri="{FF2B5EF4-FFF2-40B4-BE49-F238E27FC236}">
                    <a16:creationId xmlns:a16="http://schemas.microsoft.com/office/drawing/2014/main" id="{22687A95-F062-E214-63DD-FB7AC0B84FF2}"/>
                  </a:ext>
                </a:extLst>
              </p:cNvPr>
              <p:cNvSpPr txBox="1"/>
              <p:nvPr/>
            </p:nvSpPr>
            <p:spPr>
              <a:xfrm>
                <a:off x="1194786" y="5506293"/>
                <a:ext cx="427735" cy="3539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097280"/>
                <a:r>
                  <a:rPr lang="en-US" sz="2160" b="1" dirty="0">
                    <a:solidFill>
                      <a:srgbClr val="FFFFFF"/>
                    </a:solidFill>
                    <a:latin typeface="Lora" pitchFamily="2" charset="0"/>
                  </a:rPr>
                  <a:t>04</a:t>
                </a:r>
              </a:p>
            </p:txBody>
          </p:sp>
        </p:grpSp>
      </p:grpSp>
      <p:sp>
        <p:nvSpPr>
          <p:cNvPr id="2074" name="Text 0">
            <a:extLst>
              <a:ext uri="{FF2B5EF4-FFF2-40B4-BE49-F238E27FC236}">
                <a16:creationId xmlns:a16="http://schemas.microsoft.com/office/drawing/2014/main" id="{99C2AD81-7A3D-9587-BDBF-7140C1B6FBE3}"/>
              </a:ext>
            </a:extLst>
          </p:cNvPr>
          <p:cNvSpPr/>
          <p:nvPr/>
        </p:nvSpPr>
        <p:spPr>
          <a:xfrm>
            <a:off x="2352727" y="126324"/>
            <a:ext cx="103412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70C0"/>
                </a:solidFill>
                <a:latin typeface="Russo One" panose="02000503050000020004" pitchFamily="2" charset="0"/>
                <a:ea typeface="Nunito Semi Bold" pitchFamily="34" charset="-122"/>
                <a:cs typeface="Nunito Semi Bold" pitchFamily="34" charset="-120"/>
              </a:rPr>
              <a:t>Data Cleaning &amp; Frequency Analysis</a:t>
            </a:r>
            <a:endParaRPr lang="en-US" sz="4400" dirty="0">
              <a:solidFill>
                <a:srgbClr val="0070C0"/>
              </a:solidFill>
              <a:latin typeface="Russo One" panose="0200050305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ABF140-A5A6-0A81-5E34-A925F70CE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801" y="883032"/>
            <a:ext cx="3833665" cy="47183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2670F0-4666-8E5C-A5AA-E5E87174F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0533" y="883033"/>
            <a:ext cx="3519392" cy="22332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502AD2A-3197-CAEB-8E26-1F6A1EC6F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533" y="3274085"/>
            <a:ext cx="3539266" cy="23272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76FFF4F-99FE-2207-847F-F4B97B005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533" y="5752655"/>
            <a:ext cx="3539266" cy="22556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89505D-2893-B1FF-3810-E36BA6D0F9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0881" y="5752654"/>
            <a:ext cx="3183585" cy="22556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520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CC6F2E3-9E7A-E7FE-3B3A-EE1A4CA99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3C20AE5A-4FC9-E507-C151-8154C31BAED1}"/>
              </a:ext>
            </a:extLst>
          </p:cNvPr>
          <p:cNvSpPr/>
          <p:nvPr/>
        </p:nvSpPr>
        <p:spPr>
          <a:xfrm>
            <a:off x="8075172" y="0"/>
            <a:ext cx="6633458" cy="8229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B991F848-A6D9-B398-F983-454129E44509}"/>
              </a:ext>
            </a:extLst>
          </p:cNvPr>
          <p:cNvSpPr/>
          <p:nvPr/>
        </p:nvSpPr>
        <p:spPr>
          <a:xfrm>
            <a:off x="272990" y="965675"/>
            <a:ext cx="447079" cy="41605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231D2B5-C060-E528-3834-EC2C45E32424}"/>
              </a:ext>
            </a:extLst>
          </p:cNvPr>
          <p:cNvSpPr/>
          <p:nvPr/>
        </p:nvSpPr>
        <p:spPr>
          <a:xfrm>
            <a:off x="427306" y="1123160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1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ea typeface="+mn-ea"/>
              <a:cs typeface="Merriweather Bold" panose="020B0604020202020204" charset="0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82CEA339-35C6-C166-9981-E2D570018BE1}"/>
              </a:ext>
            </a:extLst>
          </p:cNvPr>
          <p:cNvSpPr/>
          <p:nvPr/>
        </p:nvSpPr>
        <p:spPr>
          <a:xfrm>
            <a:off x="817406" y="854580"/>
            <a:ext cx="1694825" cy="155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dirty="0">
                <a:latin typeface="Black Ops One" panose="02000000000000000000" pitchFamily="2" charset="0"/>
              </a:rPr>
              <a:t>📍 </a:t>
            </a:r>
            <a:r>
              <a:rPr lang="en-IN" sz="2000" b="1" dirty="0">
                <a:latin typeface="Black Ops One" panose="02000000000000000000" pitchFamily="2" charset="0"/>
              </a:rPr>
              <a:t>“Unknown” Rules the Map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lack Ops One" panose="02000000000000000000" pitchFamily="2" charset="0"/>
              <a:cs typeface="Merriweather Bold" panose="020B0604020202020204" charset="0"/>
            </a:endParaRPr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F3E26B71-6ED7-5CA1-DE1B-F71C4B263DC3}"/>
              </a:ext>
            </a:extLst>
          </p:cNvPr>
          <p:cNvSpPr/>
          <p:nvPr/>
        </p:nvSpPr>
        <p:spPr>
          <a:xfrm>
            <a:off x="1216436" y="1126531"/>
            <a:ext cx="3516939" cy="612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/>
              <a:t>🕵️‍♂️ Most tweets have </a:t>
            </a:r>
            <a:r>
              <a:rPr lang="en-IN" sz="1200" b="1" dirty="0"/>
              <a:t>no location data</a:t>
            </a:r>
            <a:br>
              <a:rPr lang="en-IN" sz="1200" dirty="0"/>
            </a:br>
            <a:r>
              <a:rPr lang="en-IN" sz="1200" dirty="0"/>
              <a:t>🔸 </a:t>
            </a:r>
            <a:r>
              <a:rPr lang="en-IN" sz="1200" b="1" dirty="0"/>
              <a:t>1460 Normal</a:t>
            </a:r>
            <a:r>
              <a:rPr lang="en-IN" sz="1200" dirty="0"/>
              <a:t> | </a:t>
            </a:r>
            <a:r>
              <a:rPr lang="en-IN" sz="1200" b="1" dirty="0"/>
              <a:t>1077 Disaster</a:t>
            </a:r>
            <a:r>
              <a:rPr lang="en-IN" sz="1200" dirty="0"/>
              <a:t> tweets = “Unknown”</a:t>
            </a:r>
            <a:br>
              <a:rPr lang="en-IN" sz="1200" dirty="0"/>
            </a:br>
            <a:r>
              <a:rPr lang="en-IN" sz="1200" dirty="0"/>
              <a:t>📉 Shows a </a:t>
            </a:r>
            <a:r>
              <a:rPr lang="en-IN" sz="1200" b="1" dirty="0"/>
              <a:t>huge gap in geotagging</a:t>
            </a:r>
            <a:r>
              <a:rPr lang="en-IN" sz="1200" dirty="0"/>
              <a:t> on Twitter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99838926-8A6F-7488-EAF9-85CA86F74DA5}"/>
              </a:ext>
            </a:extLst>
          </p:cNvPr>
          <p:cNvSpPr/>
          <p:nvPr/>
        </p:nvSpPr>
        <p:spPr>
          <a:xfrm>
            <a:off x="272991" y="2102009"/>
            <a:ext cx="447078" cy="41605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5BB6881C-57FC-E009-6DFD-A686AAB87DCD}"/>
              </a:ext>
            </a:extLst>
          </p:cNvPr>
          <p:cNvSpPr/>
          <p:nvPr/>
        </p:nvSpPr>
        <p:spPr>
          <a:xfrm>
            <a:off x="438881" y="2264263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ea typeface="+mn-ea"/>
              <a:cs typeface="Merriweather Bold" panose="020B060402020202020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6724DE40-BEDD-4C8D-CC95-53817C2B95D1}"/>
              </a:ext>
            </a:extLst>
          </p:cNvPr>
          <p:cNvSpPr/>
          <p:nvPr/>
        </p:nvSpPr>
        <p:spPr>
          <a:xfrm>
            <a:off x="817406" y="2020713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dirty="0">
                <a:latin typeface="Black Ops One" panose="02000000000000000000" pitchFamily="2" charset="0"/>
              </a:rPr>
              <a:t>🇺🇸 </a:t>
            </a:r>
            <a:r>
              <a:rPr lang="en-IN" sz="2000" b="1" dirty="0">
                <a:latin typeface="Black Ops One" panose="02000000000000000000" pitchFamily="2" charset="0"/>
              </a:rPr>
              <a:t>USA: Top Disaster Tweeter (Excl. Unknown)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lack Ops One" panose="02000000000000000000" pitchFamily="2" charset="0"/>
              <a:cs typeface="Merriweather Bold" panose="020B0604020202020204" charset="0"/>
            </a:endParaRPr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316245D3-DF6E-32EF-CB46-59A8AA1C9FC5}"/>
              </a:ext>
            </a:extLst>
          </p:cNvPr>
          <p:cNvSpPr/>
          <p:nvPr/>
        </p:nvSpPr>
        <p:spPr>
          <a:xfrm>
            <a:off x="1216436" y="2327407"/>
            <a:ext cx="4721796" cy="416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/>
              <a:t>🌪️ </a:t>
            </a:r>
            <a:r>
              <a:rPr lang="en-IN" sz="1200" b="1" dirty="0"/>
              <a:t>70 Disaster Tweets</a:t>
            </a:r>
            <a:r>
              <a:rPr lang="en-IN" sz="1200" dirty="0"/>
              <a:t> vs. </a:t>
            </a:r>
            <a:r>
              <a:rPr lang="en-IN" sz="1200" b="1" dirty="0"/>
              <a:t>39 Normal</a:t>
            </a:r>
            <a:r>
              <a:rPr lang="en-IN" sz="1200" dirty="0"/>
              <a:t> from the USA</a:t>
            </a:r>
            <a:br>
              <a:rPr lang="en-IN" sz="1200" dirty="0"/>
            </a:br>
            <a:r>
              <a:rPr lang="en-IN" sz="1200" dirty="0"/>
              <a:t>🧭 Suggests stronger disaster </a:t>
            </a:r>
            <a:r>
              <a:rPr lang="en-IN" sz="1200" b="1" dirty="0"/>
              <a:t>awareness, reporting, or tagging</a:t>
            </a:r>
            <a:r>
              <a:rPr lang="en-IN" sz="1200" dirty="0"/>
              <a:t> in the U.S.</a:t>
            </a:r>
            <a:endParaRPr kumimoji="0" lang="en-US" sz="12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Shape 9">
            <a:extLst>
              <a:ext uri="{FF2B5EF4-FFF2-40B4-BE49-F238E27FC236}">
                <a16:creationId xmlns:a16="http://schemas.microsoft.com/office/drawing/2014/main" id="{2E854C5C-6A39-7E74-FA3A-A4DA2997F8AF}"/>
              </a:ext>
            </a:extLst>
          </p:cNvPr>
          <p:cNvSpPr/>
          <p:nvPr/>
        </p:nvSpPr>
        <p:spPr>
          <a:xfrm>
            <a:off x="272991" y="3135664"/>
            <a:ext cx="447078" cy="41605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35262586-31F6-D497-17E2-0C7EA074BC23}"/>
              </a:ext>
            </a:extLst>
          </p:cNvPr>
          <p:cNvSpPr/>
          <p:nvPr/>
        </p:nvSpPr>
        <p:spPr>
          <a:xfrm>
            <a:off x="449767" y="3295103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ea typeface="+mn-ea"/>
              <a:cs typeface="Merriweather Bold" panose="020B060402020202020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FD632BA8-BBD2-7F1D-0531-4433A67C9C33}"/>
              </a:ext>
            </a:extLst>
          </p:cNvPr>
          <p:cNvSpPr/>
          <p:nvPr/>
        </p:nvSpPr>
        <p:spPr>
          <a:xfrm>
            <a:off x="817406" y="3038708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dirty="0">
                <a:latin typeface="Black Ops One" panose="02000000000000000000" pitchFamily="2" charset="0"/>
              </a:rPr>
              <a:t>🗽</a:t>
            </a:r>
            <a:r>
              <a:rPr lang="en-IN" sz="2000" b="1" dirty="0">
                <a:latin typeface="Black Ops One" panose="02000000000000000000" pitchFamily="2" charset="0"/>
              </a:rPr>
              <a:t>New York Talks, But Not About Disasters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lack Ops One" panose="02000000000000000000" pitchFamily="2" charset="0"/>
              <a:cs typeface="Merriweather Bold" panose="020B060402020202020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D8851C7A-27D8-37FC-5F9F-FCD220D40A40}"/>
              </a:ext>
            </a:extLst>
          </p:cNvPr>
          <p:cNvSpPr/>
          <p:nvPr/>
        </p:nvSpPr>
        <p:spPr>
          <a:xfrm>
            <a:off x="1216436" y="3323886"/>
            <a:ext cx="3968760" cy="470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/>
              <a:t>🗨️ </a:t>
            </a:r>
            <a:r>
              <a:rPr lang="en-IN" sz="1200" b="1" dirty="0"/>
              <a:t>56 Normal Tweets</a:t>
            </a:r>
            <a:r>
              <a:rPr lang="en-IN" sz="1200" dirty="0"/>
              <a:t> vs. only </a:t>
            </a:r>
            <a:r>
              <a:rPr lang="en-IN" sz="1200" b="1" dirty="0"/>
              <a:t>17 Disaster Tweets</a:t>
            </a:r>
            <a:br>
              <a:rPr lang="en-IN" sz="1200" dirty="0"/>
            </a:br>
            <a:r>
              <a:rPr lang="en-IN" sz="1200" dirty="0"/>
              <a:t>⚖️ High general activity, but fewer tweets tagged as disasters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Shape 13">
            <a:extLst>
              <a:ext uri="{FF2B5EF4-FFF2-40B4-BE49-F238E27FC236}">
                <a16:creationId xmlns:a16="http://schemas.microsoft.com/office/drawing/2014/main" id="{944B1706-AFD4-8B53-35B2-185202549EC5}"/>
              </a:ext>
            </a:extLst>
          </p:cNvPr>
          <p:cNvSpPr/>
          <p:nvPr/>
        </p:nvSpPr>
        <p:spPr>
          <a:xfrm>
            <a:off x="272989" y="4167699"/>
            <a:ext cx="447077" cy="416056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chemeClr val="accent6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E8FC9516-D6D4-4E24-3641-7F6EA97D98B8}"/>
              </a:ext>
            </a:extLst>
          </p:cNvPr>
          <p:cNvSpPr/>
          <p:nvPr/>
        </p:nvSpPr>
        <p:spPr>
          <a:xfrm>
            <a:off x="438192" y="4332089"/>
            <a:ext cx="116562" cy="194191"/>
          </a:xfrm>
          <a:prstGeom prst="rect">
            <a:avLst/>
          </a:prstGeom>
          <a:noFill/>
          <a:ln/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ea typeface="+mn-ea"/>
              <a:cs typeface="Merriweather Bold" panose="020B0604020202020204" charset="0"/>
            </a:endParaRPr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8F222038-376E-6227-6F26-588B0E624183}"/>
              </a:ext>
            </a:extLst>
          </p:cNvPr>
          <p:cNvSpPr/>
          <p:nvPr/>
        </p:nvSpPr>
        <p:spPr>
          <a:xfrm>
            <a:off x="817403" y="4088037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dirty="0">
                <a:latin typeface="Black Ops One" panose="02000000000000000000" pitchFamily="2" charset="0"/>
              </a:rPr>
              <a:t>🌐 </a:t>
            </a:r>
            <a:r>
              <a:rPr lang="en-IN" sz="2000" b="1" dirty="0">
                <a:latin typeface="Black Ops One" panose="02000000000000000000" pitchFamily="2" charset="0"/>
              </a:rPr>
              <a:t>Disaster-Only Locations Appear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lack Ops One" panose="02000000000000000000" pitchFamily="2" charset="0"/>
              <a:cs typeface="Merriweather Bold" panose="020B060402020202020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0A90D380-8430-7DBA-227D-22428968B01A}"/>
              </a:ext>
            </a:extLst>
          </p:cNvPr>
          <p:cNvSpPr/>
          <p:nvPr/>
        </p:nvSpPr>
        <p:spPr>
          <a:xfrm>
            <a:off x="1216436" y="4385608"/>
            <a:ext cx="5223999" cy="470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400" dirty="0"/>
              <a:t>📍 </a:t>
            </a:r>
            <a:r>
              <a:rPr lang="en-IN" sz="1400" b="1" dirty="0"/>
              <a:t>Nigeria, India, UK, Washington DC, Mumbai</a:t>
            </a:r>
            <a:br>
              <a:rPr lang="en-IN" sz="1400" dirty="0"/>
            </a:br>
            <a:r>
              <a:rPr lang="en-IN" sz="1400" dirty="0"/>
              <a:t>🚨 These regions only pop up during </a:t>
            </a:r>
            <a:r>
              <a:rPr lang="en-IN" sz="1400" b="1" dirty="0"/>
              <a:t>disasters</a:t>
            </a:r>
            <a:r>
              <a:rPr lang="en-IN" sz="1400" dirty="0"/>
              <a:t>, not in normal tweeting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Shape 17">
            <a:extLst>
              <a:ext uri="{FF2B5EF4-FFF2-40B4-BE49-F238E27FC236}">
                <a16:creationId xmlns:a16="http://schemas.microsoft.com/office/drawing/2014/main" id="{32BDBDC8-44FC-FE3F-E671-A4840037DF8C}"/>
              </a:ext>
            </a:extLst>
          </p:cNvPr>
          <p:cNvSpPr/>
          <p:nvPr/>
        </p:nvSpPr>
        <p:spPr>
          <a:xfrm>
            <a:off x="272991" y="5319833"/>
            <a:ext cx="447075" cy="416056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21" name="Text 18">
            <a:extLst>
              <a:ext uri="{FF2B5EF4-FFF2-40B4-BE49-F238E27FC236}">
                <a16:creationId xmlns:a16="http://schemas.microsoft.com/office/drawing/2014/main" id="{608A009E-AAD7-C992-B15E-5A94B0AC84C3}"/>
              </a:ext>
            </a:extLst>
          </p:cNvPr>
          <p:cNvSpPr/>
          <p:nvPr/>
        </p:nvSpPr>
        <p:spPr>
          <a:xfrm>
            <a:off x="438192" y="5470512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5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ea typeface="+mn-ea"/>
              <a:cs typeface="Merriweather Bold" panose="020B0604020202020204" charset="0"/>
            </a:endParaRPr>
          </a:p>
        </p:txBody>
      </p:sp>
      <p:sp>
        <p:nvSpPr>
          <p:cNvPr id="22" name="Text 19">
            <a:extLst>
              <a:ext uri="{FF2B5EF4-FFF2-40B4-BE49-F238E27FC236}">
                <a16:creationId xmlns:a16="http://schemas.microsoft.com/office/drawing/2014/main" id="{9CAEA2A5-2564-FC3F-3018-8A86F4CEDF40}"/>
              </a:ext>
            </a:extLst>
          </p:cNvPr>
          <p:cNvSpPr/>
          <p:nvPr/>
        </p:nvSpPr>
        <p:spPr>
          <a:xfrm>
            <a:off x="816888" y="5134364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dirty="0">
                <a:latin typeface="Black Ops One" panose="02000000000000000000" pitchFamily="2" charset="0"/>
              </a:rPr>
              <a:t>📣 </a:t>
            </a:r>
            <a:r>
              <a:rPr lang="en-IN" sz="2000" b="1" dirty="0">
                <a:latin typeface="Black Ops One" panose="02000000000000000000" pitchFamily="2" charset="0"/>
              </a:rPr>
              <a:t>Global South: Loud in Crisis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lack Ops One" panose="02000000000000000000" pitchFamily="2" charset="0"/>
              <a:cs typeface="Merriweather Bold" panose="020B0604020202020204" charset="0"/>
            </a:endParaRPr>
          </a:p>
        </p:txBody>
      </p:sp>
      <p:sp>
        <p:nvSpPr>
          <p:cNvPr id="23" name="Text 20">
            <a:extLst>
              <a:ext uri="{FF2B5EF4-FFF2-40B4-BE49-F238E27FC236}">
                <a16:creationId xmlns:a16="http://schemas.microsoft.com/office/drawing/2014/main" id="{4B402246-7A4B-21B4-27F7-FD732B4074DB}"/>
              </a:ext>
            </a:extLst>
          </p:cNvPr>
          <p:cNvSpPr/>
          <p:nvPr/>
        </p:nvSpPr>
        <p:spPr>
          <a:xfrm>
            <a:off x="1216436" y="5408784"/>
            <a:ext cx="4495885" cy="523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/>
              <a:t>🌏 Countries like </a:t>
            </a:r>
            <a:r>
              <a:rPr lang="en-IN" sz="1200" b="1" dirty="0"/>
              <a:t>India &amp; Nigeria</a:t>
            </a:r>
            <a:r>
              <a:rPr lang="en-IN" sz="1200" dirty="0"/>
              <a:t> show up in disasters</a:t>
            </a:r>
            <a:br>
              <a:rPr lang="en-IN" sz="1200" dirty="0"/>
            </a:br>
            <a:r>
              <a:rPr lang="en-IN" sz="1200" dirty="0"/>
              <a:t>📢 May reflect </a:t>
            </a:r>
            <a:r>
              <a:rPr lang="en-IN" sz="1200" b="1" dirty="0"/>
              <a:t>higher alertness or public concern</a:t>
            </a:r>
            <a:r>
              <a:rPr lang="en-IN" sz="1200" dirty="0"/>
              <a:t> during emergencies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Shape 21">
            <a:extLst>
              <a:ext uri="{FF2B5EF4-FFF2-40B4-BE49-F238E27FC236}">
                <a16:creationId xmlns:a16="http://schemas.microsoft.com/office/drawing/2014/main" id="{10EBDBF8-2E3F-F8A1-0651-207CF859E0E4}"/>
              </a:ext>
            </a:extLst>
          </p:cNvPr>
          <p:cNvSpPr/>
          <p:nvPr/>
        </p:nvSpPr>
        <p:spPr>
          <a:xfrm>
            <a:off x="272991" y="6296430"/>
            <a:ext cx="447075" cy="416056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F327AF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25" name="Text 22">
            <a:extLst>
              <a:ext uri="{FF2B5EF4-FFF2-40B4-BE49-F238E27FC236}">
                <a16:creationId xmlns:a16="http://schemas.microsoft.com/office/drawing/2014/main" id="{CFC9E885-54F3-27C8-B8A8-9EC3B4987DBA}"/>
              </a:ext>
            </a:extLst>
          </p:cNvPr>
          <p:cNvSpPr/>
          <p:nvPr/>
        </p:nvSpPr>
        <p:spPr>
          <a:xfrm>
            <a:off x="438192" y="6443497"/>
            <a:ext cx="116562" cy="194191"/>
          </a:xfrm>
          <a:prstGeom prst="rect">
            <a:avLst/>
          </a:prstGeom>
          <a:noFill/>
          <a:ln/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6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ea typeface="+mn-ea"/>
              <a:cs typeface="Merriweather Bold" panose="020B0604020202020204" charset="0"/>
            </a:endParaRPr>
          </a:p>
        </p:txBody>
      </p:sp>
      <p:sp>
        <p:nvSpPr>
          <p:cNvPr id="26" name="Text 23">
            <a:extLst>
              <a:ext uri="{FF2B5EF4-FFF2-40B4-BE49-F238E27FC236}">
                <a16:creationId xmlns:a16="http://schemas.microsoft.com/office/drawing/2014/main" id="{DDB25E1A-A5FB-6DDF-1867-A84D3BB69E58}"/>
              </a:ext>
            </a:extLst>
          </p:cNvPr>
          <p:cNvSpPr/>
          <p:nvPr/>
        </p:nvSpPr>
        <p:spPr>
          <a:xfrm>
            <a:off x="817406" y="6193621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dirty="0">
                <a:latin typeface="Black Ops One" panose="02000000000000000000" pitchFamily="2" charset="0"/>
              </a:rPr>
              <a:t>🌆 </a:t>
            </a:r>
            <a:r>
              <a:rPr lang="en-IN" sz="2000" b="1" dirty="0">
                <a:latin typeface="Black Ops One" panose="02000000000000000000" pitchFamily="2" charset="0"/>
              </a:rPr>
              <a:t>Urban West = Normal Tweet Hotspots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lack Ops One" panose="02000000000000000000" pitchFamily="2" charset="0"/>
              <a:cs typeface="Merriweather Bold" panose="020B0604020202020204" charset="0"/>
            </a:endParaRPr>
          </a:p>
        </p:txBody>
      </p:sp>
      <p:sp>
        <p:nvSpPr>
          <p:cNvPr id="27" name="Text 24">
            <a:extLst>
              <a:ext uri="{FF2B5EF4-FFF2-40B4-BE49-F238E27FC236}">
                <a16:creationId xmlns:a16="http://schemas.microsoft.com/office/drawing/2014/main" id="{A8CB63B5-D8D9-B68E-F33D-5A97B2EC2557}"/>
              </a:ext>
            </a:extLst>
          </p:cNvPr>
          <p:cNvSpPr/>
          <p:nvPr/>
        </p:nvSpPr>
        <p:spPr>
          <a:xfrm>
            <a:off x="1216436" y="6511766"/>
            <a:ext cx="4495885" cy="427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/>
              <a:t>🗺️ </a:t>
            </a:r>
            <a:r>
              <a:rPr lang="en-IN" sz="1200" b="1" dirty="0"/>
              <a:t>London, NYC, LA, Canada</a:t>
            </a:r>
            <a:r>
              <a:rPr lang="en-IN" sz="1200" dirty="0"/>
              <a:t> lead normal tweeting</a:t>
            </a:r>
            <a:br>
              <a:rPr lang="en-IN" sz="1200" dirty="0"/>
            </a:br>
            <a:r>
              <a:rPr lang="en-IN" sz="1200" dirty="0"/>
              <a:t>💡 Suggests </a:t>
            </a:r>
            <a:r>
              <a:rPr lang="en-IN" sz="1200" b="1" dirty="0"/>
              <a:t>routine Twitter use is higher</a:t>
            </a:r>
            <a:r>
              <a:rPr lang="en-IN" sz="1200" dirty="0"/>
              <a:t> in urban, developed regions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8" name="Shape 25">
            <a:extLst>
              <a:ext uri="{FF2B5EF4-FFF2-40B4-BE49-F238E27FC236}">
                <a16:creationId xmlns:a16="http://schemas.microsoft.com/office/drawing/2014/main" id="{2EAF22EB-2DAB-F9CA-145F-F94B10C7DA48}"/>
              </a:ext>
            </a:extLst>
          </p:cNvPr>
          <p:cNvSpPr/>
          <p:nvPr/>
        </p:nvSpPr>
        <p:spPr>
          <a:xfrm>
            <a:off x="272989" y="7402949"/>
            <a:ext cx="447080" cy="416059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  <a:effectLst>
            <a:glow rad="88900">
              <a:schemeClr val="accent1">
                <a:alpha val="40000"/>
              </a:schemeClr>
            </a:glow>
            <a:outerShdw blurRad="50800" dist="50800" dir="5400000" sx="71000" sy="71000" algn="ctr" rotWithShape="0">
              <a:srgbClr val="000000">
                <a:alpha val="43137"/>
              </a:srgbClr>
            </a:outerShdw>
            <a:reflection stA="45000" endPos="47000" dist="50800" dir="5400000" sy="-100000" algn="bl" rotWithShape="0"/>
          </a:effectLst>
        </p:spPr>
      </p:sp>
      <p:sp>
        <p:nvSpPr>
          <p:cNvPr id="29" name="Text 26">
            <a:extLst>
              <a:ext uri="{FF2B5EF4-FFF2-40B4-BE49-F238E27FC236}">
                <a16:creationId xmlns:a16="http://schemas.microsoft.com/office/drawing/2014/main" id="{C93161C6-DC4F-7F43-F6A5-60D2025BB098}"/>
              </a:ext>
            </a:extLst>
          </p:cNvPr>
          <p:cNvSpPr/>
          <p:nvPr/>
        </p:nvSpPr>
        <p:spPr>
          <a:xfrm>
            <a:off x="449767" y="7565003"/>
            <a:ext cx="11656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Merriweather Bold" panose="020B0604020202020204" charset="0"/>
                <a:ea typeface="Nunito Semi Bold" pitchFamily="34" charset="-122"/>
                <a:cs typeface="Merriweather Bold" panose="020B0604020202020204" charset="0"/>
              </a:rPr>
              <a:t>7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rriweather Bold" panose="020B0604020202020204" charset="0"/>
              <a:ea typeface="+mn-ea"/>
              <a:cs typeface="Merriweather Bold" panose="020B0604020202020204" charset="0"/>
            </a:endParaRPr>
          </a:p>
        </p:txBody>
      </p:sp>
      <p:sp>
        <p:nvSpPr>
          <p:cNvPr id="30" name="Text 27">
            <a:extLst>
              <a:ext uri="{FF2B5EF4-FFF2-40B4-BE49-F238E27FC236}">
                <a16:creationId xmlns:a16="http://schemas.microsoft.com/office/drawing/2014/main" id="{CAEFB140-C632-15F7-FF0B-838771EE4923}"/>
              </a:ext>
            </a:extLst>
          </p:cNvPr>
          <p:cNvSpPr/>
          <p:nvPr/>
        </p:nvSpPr>
        <p:spPr>
          <a:xfrm>
            <a:off x="816888" y="7243899"/>
            <a:ext cx="161853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dirty="0">
                <a:latin typeface="Black Ops One" panose="02000000000000000000" pitchFamily="2" charset="0"/>
              </a:rPr>
              <a:t>🏛️</a:t>
            </a:r>
            <a:r>
              <a:rPr lang="en-IN" sz="2000" b="1" dirty="0">
                <a:latin typeface="Black Ops One" panose="02000000000000000000" pitchFamily="2" charset="0"/>
              </a:rPr>
              <a:t>Washington DC: All About Disaster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Black Ops One" panose="02000000000000000000" pitchFamily="2" charset="0"/>
              <a:cs typeface="Merriweather Bold" panose="020B0604020202020204" charset="0"/>
            </a:endParaRPr>
          </a:p>
        </p:txBody>
      </p:sp>
      <p:sp>
        <p:nvSpPr>
          <p:cNvPr id="31" name="Text 28">
            <a:extLst>
              <a:ext uri="{FF2B5EF4-FFF2-40B4-BE49-F238E27FC236}">
                <a16:creationId xmlns:a16="http://schemas.microsoft.com/office/drawing/2014/main" id="{1A0BFD44-A68F-B739-DFEE-1E8D9C0F38E1}"/>
              </a:ext>
            </a:extLst>
          </p:cNvPr>
          <p:cNvSpPr/>
          <p:nvPr/>
        </p:nvSpPr>
        <p:spPr>
          <a:xfrm>
            <a:off x="1216436" y="7587769"/>
            <a:ext cx="3710577" cy="49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/>
              <a:t>📊 </a:t>
            </a:r>
            <a:r>
              <a:rPr lang="en-IN" sz="1200" b="1" dirty="0"/>
              <a:t>29 Disaster Tweets</a:t>
            </a:r>
            <a:r>
              <a:rPr lang="en-IN" sz="1200" dirty="0"/>
              <a:t> | </a:t>
            </a:r>
            <a:r>
              <a:rPr lang="en-IN" sz="1200" b="1" dirty="0"/>
              <a:t>0 Normal Tweets</a:t>
            </a:r>
            <a:br>
              <a:rPr lang="en-IN" sz="1200" dirty="0"/>
            </a:br>
            <a:r>
              <a:rPr lang="en-IN" sz="1200" dirty="0"/>
              <a:t>📡 Possibly due to </a:t>
            </a:r>
            <a:r>
              <a:rPr lang="en-IN" sz="1200" b="1" dirty="0"/>
              <a:t>news media, alerts, or official comms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2039AE83-16CF-7BB1-A31E-E1213DF8EF64}"/>
              </a:ext>
            </a:extLst>
          </p:cNvPr>
          <p:cNvSpPr/>
          <p:nvPr/>
        </p:nvSpPr>
        <p:spPr>
          <a:xfrm>
            <a:off x="75304" y="19082"/>
            <a:ext cx="7810051" cy="799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000" dirty="0">
                <a:solidFill>
                  <a:srgbClr val="0070C0"/>
                </a:solidFill>
                <a:latin typeface="Russo One" panose="02000503050000020004" pitchFamily="2" charset="0"/>
                <a:ea typeface="Nunito Semi Bold" pitchFamily="34" charset="-122"/>
                <a:cs typeface="Nunito Semi Bold" pitchFamily="34" charset="-120"/>
              </a:rPr>
              <a:t>🌍 Tweet Location Analysis</a:t>
            </a:r>
            <a:endParaRPr lang="en-US" sz="4000" dirty="0">
              <a:solidFill>
                <a:srgbClr val="0070C0"/>
              </a:solidFill>
              <a:latin typeface="Russo One" panose="02000503050000020004" pitchFamily="2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2CC52C0D-CF42-4068-06DE-B53345E24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2509" y="97834"/>
            <a:ext cx="3660904" cy="47008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CB9647F-57A0-42C7-4BAB-F43934E7D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994" y="4896471"/>
            <a:ext cx="6436894" cy="3235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D7B4A12-1D3E-708A-C593-94E86F40F0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23230" y="328910"/>
            <a:ext cx="2667900" cy="445302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128180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8">
            <a:extLst>
              <a:ext uri="{FF2B5EF4-FFF2-40B4-BE49-F238E27FC236}">
                <a16:creationId xmlns:a16="http://schemas.microsoft.com/office/drawing/2014/main" id="{3614DDD8-AAF6-4F5C-1046-477A07558EAD}"/>
              </a:ext>
            </a:extLst>
          </p:cNvPr>
          <p:cNvSpPr/>
          <p:nvPr/>
        </p:nvSpPr>
        <p:spPr>
          <a:xfrm>
            <a:off x="8272650" y="2110750"/>
            <a:ext cx="775097" cy="30480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FC8067-CB10-D9A9-D44B-B2153FA6B013}"/>
              </a:ext>
            </a:extLst>
          </p:cNvPr>
          <p:cNvSpPr txBox="1"/>
          <p:nvPr/>
        </p:nvSpPr>
        <p:spPr>
          <a:xfrm>
            <a:off x="172122" y="23880"/>
            <a:ext cx="143614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5BC0EB"/>
                </a:solidFill>
                <a:effectLst/>
                <a:uLnTx/>
                <a:uFillTx/>
                <a:latin typeface="Russo One" panose="020B0604020202020204" charset="0"/>
                <a:ea typeface="+mn-ea"/>
                <a:cs typeface="+mn-cs"/>
              </a:rPr>
              <a:t>💢 Splitting the Dataset into Training &amp; Testing Sets for Model Development &amp; Evaluation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5BC0EB"/>
              </a:solidFill>
              <a:effectLst/>
              <a:uLnTx/>
              <a:uFillTx/>
              <a:latin typeface="Russo One" panose="020B0604020202020204" charset="0"/>
              <a:ea typeface="+mn-ea"/>
              <a:cs typeface="+mn-cs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8E085751-3D29-C116-0B63-E366F6188149}"/>
              </a:ext>
            </a:extLst>
          </p:cNvPr>
          <p:cNvSpPr/>
          <p:nvPr/>
        </p:nvSpPr>
        <p:spPr>
          <a:xfrm>
            <a:off x="8260258" y="7296375"/>
            <a:ext cx="775097" cy="30480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E456C15B-C0C8-2136-D8A5-4715341D22F7}"/>
              </a:ext>
            </a:extLst>
          </p:cNvPr>
          <p:cNvSpPr/>
          <p:nvPr/>
        </p:nvSpPr>
        <p:spPr>
          <a:xfrm>
            <a:off x="8052287" y="1454037"/>
            <a:ext cx="50178" cy="6044044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9" name="Shape 4">
            <a:extLst>
              <a:ext uri="{FF2B5EF4-FFF2-40B4-BE49-F238E27FC236}">
                <a16:creationId xmlns:a16="http://schemas.microsoft.com/office/drawing/2014/main" id="{E405F401-A7B9-3F62-4D64-E0D2E7C54B3B}"/>
              </a:ext>
            </a:extLst>
          </p:cNvPr>
          <p:cNvSpPr/>
          <p:nvPr/>
        </p:nvSpPr>
        <p:spPr>
          <a:xfrm>
            <a:off x="7818389" y="1879224"/>
            <a:ext cx="498277" cy="498277"/>
          </a:xfrm>
          <a:prstGeom prst="roundRect">
            <a:avLst>
              <a:gd name="adj" fmla="val 6667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BC34F8E8-9546-7B28-D40F-C8D78AC600E6}"/>
              </a:ext>
            </a:extLst>
          </p:cNvPr>
          <p:cNvSpPr/>
          <p:nvPr/>
        </p:nvSpPr>
        <p:spPr>
          <a:xfrm>
            <a:off x="8009841" y="1977331"/>
            <a:ext cx="115372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" b="1" i="0" u="none" strike="noStrike" kern="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kumimoji="0" lang="en-US" sz="2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4BC11003-849E-B6C6-B57D-3F2AD99F9BDA}"/>
              </a:ext>
            </a:extLst>
          </p:cNvPr>
          <p:cNvSpPr/>
          <p:nvPr/>
        </p:nvSpPr>
        <p:spPr>
          <a:xfrm>
            <a:off x="9035355" y="1432657"/>
            <a:ext cx="2516743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1" i="0" u="none" strike="noStrike" kern="0" cap="none" spc="-2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🧠 Feature Setup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D962C10D-D24F-0040-EFD8-466F7588A23A}"/>
              </a:ext>
            </a:extLst>
          </p:cNvPr>
          <p:cNvSpPr/>
          <p:nvPr/>
        </p:nvSpPr>
        <p:spPr>
          <a:xfrm>
            <a:off x="9457663" y="1842064"/>
            <a:ext cx="4800757" cy="1239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Features (X) include:</a:t>
            </a:r>
          </a:p>
          <a:p>
            <a:pPr marL="457200" marR="0" lvl="1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✅ Cleaned Tweets 🧹</a:t>
            </a:r>
          </a:p>
          <a:p>
            <a:pPr marL="457200" marR="0" lvl="1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✅ Sentiment Scores from TextBlob </a:t>
            </a:r>
          </a:p>
          <a:p>
            <a:pPr marL="457200" marR="0" lvl="1" indent="0" algn="l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srgbClr val="3D3838"/>
              </a:solidFill>
              <a:effectLst/>
              <a:uLnTx/>
              <a:uFillTx/>
              <a:latin typeface="Lora" pitchFamily="2" charset="0"/>
              <a:ea typeface="Source Sans Pro" pitchFamily="34" charset="-122"/>
              <a:cs typeface="Source Sans Pro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💬Together, they form a rich dataset of 7613 entries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➕ Sentiment adds emotional context to raw text!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ora" pitchFamily="2" charset="0"/>
              <a:ea typeface="+mn-ea"/>
              <a:cs typeface="+mn-cs"/>
            </a:endParaRPr>
          </a:p>
        </p:txBody>
      </p:sp>
      <p:sp>
        <p:nvSpPr>
          <p:cNvPr id="13" name="Shape 8">
            <a:extLst>
              <a:ext uri="{FF2B5EF4-FFF2-40B4-BE49-F238E27FC236}">
                <a16:creationId xmlns:a16="http://schemas.microsoft.com/office/drawing/2014/main" id="{23FF9154-1E57-1422-F42B-D27E5F2DE229}"/>
              </a:ext>
            </a:extLst>
          </p:cNvPr>
          <p:cNvSpPr/>
          <p:nvPr/>
        </p:nvSpPr>
        <p:spPr>
          <a:xfrm>
            <a:off x="8286186" y="3914733"/>
            <a:ext cx="775097" cy="30480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14" name="Shape 9">
            <a:extLst>
              <a:ext uri="{FF2B5EF4-FFF2-40B4-BE49-F238E27FC236}">
                <a16:creationId xmlns:a16="http://schemas.microsoft.com/office/drawing/2014/main" id="{C0D0C9D2-AB89-91A0-6980-6999FA5247B8}"/>
              </a:ext>
            </a:extLst>
          </p:cNvPr>
          <p:cNvSpPr/>
          <p:nvPr/>
        </p:nvSpPr>
        <p:spPr>
          <a:xfrm>
            <a:off x="7818389" y="3680894"/>
            <a:ext cx="498277" cy="498277"/>
          </a:xfrm>
          <a:prstGeom prst="roundRect">
            <a:avLst>
              <a:gd name="adj" fmla="val 6667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D99BD85D-3619-3B13-DB31-49AE5DED20DE}"/>
              </a:ext>
            </a:extLst>
          </p:cNvPr>
          <p:cNvSpPr/>
          <p:nvPr/>
        </p:nvSpPr>
        <p:spPr>
          <a:xfrm>
            <a:off x="7979957" y="3790576"/>
            <a:ext cx="175141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" b="1" i="0" u="none" strike="noStrike" kern="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kumimoji="0" lang="en-US" sz="2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 11">
            <a:extLst>
              <a:ext uri="{FF2B5EF4-FFF2-40B4-BE49-F238E27FC236}">
                <a16:creationId xmlns:a16="http://schemas.microsoft.com/office/drawing/2014/main" id="{08B24D42-0040-BE12-387C-8A825EC70B29}"/>
              </a:ext>
            </a:extLst>
          </p:cNvPr>
          <p:cNvSpPr/>
          <p:nvPr/>
        </p:nvSpPr>
        <p:spPr>
          <a:xfrm>
            <a:off x="9035355" y="3270232"/>
            <a:ext cx="3376647" cy="343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1" i="0" u="none" strike="noStrike" kern="0" cap="none" spc="-2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🎯 Target Variable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 12">
            <a:extLst>
              <a:ext uri="{FF2B5EF4-FFF2-40B4-BE49-F238E27FC236}">
                <a16:creationId xmlns:a16="http://schemas.microsoft.com/office/drawing/2014/main" id="{FA003991-04FC-5ADC-0929-530FC8397D33}"/>
              </a:ext>
            </a:extLst>
          </p:cNvPr>
          <p:cNvSpPr/>
          <p:nvPr/>
        </p:nvSpPr>
        <p:spPr>
          <a:xfrm>
            <a:off x="9457663" y="3674814"/>
            <a:ext cx="4074270" cy="96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 y holds the binary labels:</a:t>
            </a:r>
          </a:p>
          <a:p>
            <a:pPr marL="628650" marR="0" lvl="1" indent="-171450" algn="l" defTabSz="3600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>
                <a:tab pos="180000" algn="l"/>
                <a:tab pos="360000" algn="l"/>
              </a:tabLst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1 → Disaster Tweet 🚨</a:t>
            </a:r>
          </a:p>
          <a:p>
            <a:pPr marL="628650" marR="0" lvl="1" indent="-171450" algn="l" defTabSz="3600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>
                <a:tab pos="180000" algn="l"/>
                <a:tab pos="360000" algn="l"/>
              </a:tabLst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0 → Normal Tweet 🕊️</a:t>
            </a:r>
          </a:p>
          <a:p>
            <a:pPr marL="628650" marR="0" lvl="1" indent="-171450" algn="l" defTabSz="3600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>
                <a:tab pos="180000" algn="l"/>
                <a:tab pos="360000" algn="l"/>
              </a:tabLst>
              <a:defRPr/>
            </a:pPr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srgbClr val="3D3838"/>
              </a:solidFill>
              <a:effectLst/>
              <a:uLnTx/>
              <a:uFillTx/>
              <a:latin typeface="Lora" pitchFamily="2" charset="0"/>
              <a:ea typeface="Source Sans Pro" pitchFamily="34" charset="-122"/>
              <a:cs typeface="Source Sans Pro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 A clean and simple setup for supervised learning!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ora" pitchFamily="2" charset="0"/>
              <a:ea typeface="+mn-ea"/>
              <a:cs typeface="+mn-cs"/>
            </a:endParaRPr>
          </a:p>
        </p:txBody>
      </p:sp>
      <p:sp>
        <p:nvSpPr>
          <p:cNvPr id="18" name="Shape 13">
            <a:extLst>
              <a:ext uri="{FF2B5EF4-FFF2-40B4-BE49-F238E27FC236}">
                <a16:creationId xmlns:a16="http://schemas.microsoft.com/office/drawing/2014/main" id="{DB1C00B1-FFA9-94C0-5EB9-7EECE2931F05}"/>
              </a:ext>
            </a:extLst>
          </p:cNvPr>
          <p:cNvSpPr/>
          <p:nvPr/>
        </p:nvSpPr>
        <p:spPr>
          <a:xfrm>
            <a:off x="8286186" y="5636523"/>
            <a:ext cx="775097" cy="30480"/>
          </a:xfrm>
          <a:prstGeom prst="roundRect">
            <a:avLst>
              <a:gd name="adj" fmla="val 108994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19" name="Shape 14">
            <a:extLst>
              <a:ext uri="{FF2B5EF4-FFF2-40B4-BE49-F238E27FC236}">
                <a16:creationId xmlns:a16="http://schemas.microsoft.com/office/drawing/2014/main" id="{5070624F-77B1-C328-0C8D-589231A2AE30}"/>
              </a:ext>
            </a:extLst>
          </p:cNvPr>
          <p:cNvSpPr/>
          <p:nvPr/>
        </p:nvSpPr>
        <p:spPr>
          <a:xfrm>
            <a:off x="7818389" y="5402684"/>
            <a:ext cx="498277" cy="498277"/>
          </a:xfrm>
          <a:prstGeom prst="roundRect">
            <a:avLst>
              <a:gd name="adj" fmla="val 6667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20" name="Text 15">
            <a:extLst>
              <a:ext uri="{FF2B5EF4-FFF2-40B4-BE49-F238E27FC236}">
                <a16:creationId xmlns:a16="http://schemas.microsoft.com/office/drawing/2014/main" id="{5A7783F2-913E-BCFB-5966-6591DE6322D6}"/>
              </a:ext>
            </a:extLst>
          </p:cNvPr>
          <p:cNvSpPr/>
          <p:nvPr/>
        </p:nvSpPr>
        <p:spPr>
          <a:xfrm>
            <a:off x="7979600" y="5523941"/>
            <a:ext cx="175736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" b="1" i="0" u="none" strike="noStrike" kern="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kumimoji="0" lang="en-US" sz="2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 16">
            <a:extLst>
              <a:ext uri="{FF2B5EF4-FFF2-40B4-BE49-F238E27FC236}">
                <a16:creationId xmlns:a16="http://schemas.microsoft.com/office/drawing/2014/main" id="{2771D688-1383-6F82-0998-868296F92F22}"/>
              </a:ext>
            </a:extLst>
          </p:cNvPr>
          <p:cNvSpPr/>
          <p:nvPr/>
        </p:nvSpPr>
        <p:spPr>
          <a:xfrm>
            <a:off x="9061283" y="4893621"/>
            <a:ext cx="2516743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1" i="0" u="none" strike="noStrike" kern="0" cap="none" spc="-2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✂️ Train-Test Split Summary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 17">
            <a:extLst>
              <a:ext uri="{FF2B5EF4-FFF2-40B4-BE49-F238E27FC236}">
                <a16:creationId xmlns:a16="http://schemas.microsoft.com/office/drawing/2014/main" id="{CF73BCBE-63FC-AE9A-91E2-3609CB286C67}"/>
              </a:ext>
            </a:extLst>
          </p:cNvPr>
          <p:cNvSpPr/>
          <p:nvPr/>
        </p:nvSpPr>
        <p:spPr>
          <a:xfrm>
            <a:off x="9457663" y="5313123"/>
            <a:ext cx="4800758" cy="996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+mn-cs"/>
              </a:rPr>
              <a:t>Used an 80/20 ratio for training and testing:</a:t>
            </a:r>
          </a:p>
          <a:p>
            <a:pPr marL="457200" marR="0" lvl="1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+mn-cs"/>
              </a:rPr>
              <a:t>🧪 Training set: 6090 entries</a:t>
            </a:r>
          </a:p>
          <a:p>
            <a:pPr marL="457200" marR="0" lvl="1" indent="0" algn="l" defTabSz="3600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80000" algn="l"/>
                <a:tab pos="360000" algn="l"/>
              </a:tabLst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+mn-cs"/>
              </a:rPr>
              <a:t>🧪 Testing set: 1523 entries</a:t>
            </a:r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srgbClr val="3D3838"/>
              </a:solidFill>
              <a:effectLst/>
              <a:uLnTx/>
              <a:uFillTx/>
              <a:latin typeface="Lora" pitchFamily="2" charset="0"/>
              <a:ea typeface="Source Sans Pro" pitchFamily="34" charset="-122"/>
              <a:cs typeface="Source Sans Pro" pitchFamily="34" charset="-120"/>
            </a:endParaRPr>
          </a:p>
          <a:p>
            <a:pPr marL="628650" marR="0" lvl="1" indent="-171450" algn="l" defTabSz="3600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>
                <a:tab pos="180000" algn="l"/>
                <a:tab pos="360000" algn="l"/>
              </a:tabLst>
              <a:defRPr/>
            </a:pPr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srgbClr val="3D3838"/>
              </a:solidFill>
              <a:effectLst/>
              <a:uLnTx/>
              <a:uFillTx/>
              <a:latin typeface="Lora" pitchFamily="2" charset="0"/>
              <a:ea typeface="Source Sans Pro" pitchFamily="34" charset="-122"/>
              <a:cs typeface="Source Sans Pro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Source Sans Pro" pitchFamily="34" charset="-120"/>
              </a:rPr>
              <a:t> Ensures the model learns well and is tested fairly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ora" pitchFamily="2" charset="0"/>
              <a:ea typeface="+mn-ea"/>
              <a:cs typeface="+mn-cs"/>
            </a:endParaRPr>
          </a:p>
        </p:txBody>
      </p:sp>
      <p:sp>
        <p:nvSpPr>
          <p:cNvPr id="23" name="Shape 14">
            <a:extLst>
              <a:ext uri="{FF2B5EF4-FFF2-40B4-BE49-F238E27FC236}">
                <a16:creationId xmlns:a16="http://schemas.microsoft.com/office/drawing/2014/main" id="{5D565987-7DB6-C593-CF84-3DDF36982215}"/>
              </a:ext>
            </a:extLst>
          </p:cNvPr>
          <p:cNvSpPr/>
          <p:nvPr/>
        </p:nvSpPr>
        <p:spPr>
          <a:xfrm>
            <a:off x="7818389" y="7033468"/>
            <a:ext cx="498277" cy="498277"/>
          </a:xfrm>
          <a:prstGeom prst="roundRect">
            <a:avLst>
              <a:gd name="adj" fmla="val 6667"/>
            </a:avLst>
          </a:prstGeom>
          <a:solidFill>
            <a:schemeClr val="accent1"/>
          </a:solidFill>
          <a:ln/>
          <a:effectLst>
            <a:glow rad="50800">
              <a:schemeClr val="accent1">
                <a:alpha val="40000"/>
              </a:schemeClr>
            </a:glow>
            <a:outerShdw blurRad="50800" dist="50800" dir="5400000" sx="113000" sy="113000" algn="ctr" rotWithShape="0">
              <a:srgbClr val="000000">
                <a:alpha val="43137"/>
              </a:srgbClr>
            </a:outerShdw>
            <a:reflection stA="45000" endPos="43000" dist="50800" dir="5400000" sy="-100000" algn="bl" rotWithShape="0"/>
          </a:effectLst>
        </p:spPr>
      </p:sp>
      <p:sp>
        <p:nvSpPr>
          <p:cNvPr id="24" name="Text 15">
            <a:extLst>
              <a:ext uri="{FF2B5EF4-FFF2-40B4-BE49-F238E27FC236}">
                <a16:creationId xmlns:a16="http://schemas.microsoft.com/office/drawing/2014/main" id="{89BC3AD5-A0F8-DA31-24C9-7669E416C1E5}"/>
              </a:ext>
            </a:extLst>
          </p:cNvPr>
          <p:cNvSpPr/>
          <p:nvPr/>
        </p:nvSpPr>
        <p:spPr>
          <a:xfrm>
            <a:off x="7961052" y="7154725"/>
            <a:ext cx="175736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0" b="1" i="0" u="none" strike="noStrike" kern="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kumimoji="0" lang="en-US" sz="2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Text 16">
            <a:extLst>
              <a:ext uri="{FF2B5EF4-FFF2-40B4-BE49-F238E27FC236}">
                <a16:creationId xmlns:a16="http://schemas.microsoft.com/office/drawing/2014/main" id="{02DAA508-C056-3500-EE3B-477988390A2C}"/>
              </a:ext>
            </a:extLst>
          </p:cNvPr>
          <p:cNvSpPr/>
          <p:nvPr/>
        </p:nvSpPr>
        <p:spPr>
          <a:xfrm>
            <a:off x="9035355" y="6501036"/>
            <a:ext cx="4214813" cy="307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1" i="0" u="none" strike="noStrike" kern="0" cap="none" spc="-2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📌 Bottom Line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Text 17">
            <a:extLst>
              <a:ext uri="{FF2B5EF4-FFF2-40B4-BE49-F238E27FC236}">
                <a16:creationId xmlns:a16="http://schemas.microsoft.com/office/drawing/2014/main" id="{512835A5-D707-13E7-01C9-177507825532}"/>
              </a:ext>
            </a:extLst>
          </p:cNvPr>
          <p:cNvSpPr/>
          <p:nvPr/>
        </p:nvSpPr>
        <p:spPr>
          <a:xfrm>
            <a:off x="9457664" y="6953295"/>
            <a:ext cx="4800757" cy="996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+mn-cs"/>
              </a:rPr>
              <a:t>✅ The dataset is now model-ready, complete with smart 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+mn-cs"/>
              </a:rPr>
              <a:t>Features &amp; clear labels</a:t>
            </a:r>
          </a:p>
          <a:p>
            <a:pPr marL="0" marR="0" lvl="0" indent="0" algn="l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srgbClr val="3D3838"/>
              </a:solidFill>
              <a:effectLst/>
              <a:uLnTx/>
              <a:uFillTx/>
              <a:latin typeface="Lora" pitchFamily="2" charset="0"/>
              <a:ea typeface="Source Sans Pro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+mn-cs"/>
              </a:rPr>
              <a:t>✅ Split cleanly to enable robust model development &amp; </a:t>
            </a:r>
          </a:p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3D3838"/>
                </a:solidFill>
                <a:effectLst/>
                <a:uLnTx/>
                <a:uFillTx/>
                <a:latin typeface="Lora" pitchFamily="2" charset="0"/>
                <a:ea typeface="Source Sans Pro" pitchFamily="34" charset="-122"/>
                <a:cs typeface="+mn-cs"/>
              </a:rPr>
              <a:t>accurate evaluation 🚀📊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3D3838"/>
              </a:solidFill>
              <a:effectLst/>
              <a:uLnTx/>
              <a:uFillTx/>
              <a:latin typeface="Lora" pitchFamily="2" charset="0"/>
              <a:ea typeface="Source Sans Pro" pitchFamily="34" charset="-122"/>
              <a:cs typeface="+mn-cs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10036B8-2F1D-D8B6-81A2-6033548EE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84" y="1215344"/>
            <a:ext cx="6893042" cy="40885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820FD9C-D433-6649-CD08-D01BDFD0E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93" y="5427265"/>
            <a:ext cx="6889033" cy="26105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6547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90269" y="0"/>
            <a:ext cx="7406078" cy="1080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Russo One" panose="02000503050000020004" pitchFamily="2" charset="0"/>
                <a:ea typeface="+mn-ea"/>
                <a:cs typeface="+mn-cs"/>
              </a:rPr>
              <a:t>TF-IDF &amp; Sentiment-Based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Russo One" panose="02000503050000020004" pitchFamily="2" charset="0"/>
                <a:ea typeface="+mn-ea"/>
                <a:cs typeface="+mn-cs"/>
              </a:rPr>
              <a:t>Feature Engineering &amp; Class Balancing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Russo One" panose="02000503050000020004" pitchFamily="2" charset="0"/>
              <a:ea typeface="+mn-ea"/>
              <a:cs typeface="+mn-cs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13" y="1298616"/>
            <a:ext cx="1115258" cy="17845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01421" y="1338745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400" dirty="0"/>
              <a:t>🧾 </a:t>
            </a:r>
            <a:r>
              <a:rPr kumimoji="0" lang="en-US" sz="2050" b="1" i="0" u="none" strike="noStrike" kern="1200" cap="none" spc="0" normalizeH="0" baseline="0" noProof="0" dirty="0">
                <a:ln>
                  <a:noFill/>
                </a:ln>
                <a:solidFill>
                  <a:srgbClr val="3251F5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TF-IDF Vectorization</a:t>
            </a:r>
            <a:endParaRPr kumimoji="0" lang="en-US" sz="2050" b="1" i="0" u="none" strike="noStrike" kern="1200" cap="none" spc="0" normalizeH="0" baseline="0" noProof="0" dirty="0">
              <a:ln>
                <a:noFill/>
              </a:ln>
              <a:solidFill>
                <a:srgbClr val="3251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2"/>
          <p:cNvSpPr/>
          <p:nvPr/>
        </p:nvSpPr>
        <p:spPr>
          <a:xfrm>
            <a:off x="2241275" y="1756033"/>
            <a:ext cx="5504231" cy="1777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ea typeface="PT Sans" pitchFamily="34" charset="-122"/>
                <a:cs typeface="PT Sans" pitchFamily="34" charset="-120"/>
              </a:rPr>
              <a:t>Cleaned tweets transformed into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ea typeface="PT Sans" pitchFamily="34" charset="-122"/>
                <a:cs typeface="PT Sans" pitchFamily="34" charset="-120"/>
              </a:rPr>
              <a:t>numerical vectors 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ea typeface="PT Sans" pitchFamily="34" charset="-122"/>
                <a:cs typeface="PT Sans" pitchFamily="34" charset="-120"/>
              </a:rPr>
              <a:t>using TfidfVectorizer</a:t>
            </a:r>
          </a:p>
          <a:p>
            <a:pPr marL="0" marR="0" lvl="0" indent="0" algn="l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srgbClr val="00002E"/>
              </a:solidFill>
              <a:effectLst/>
              <a:uLnTx/>
              <a:uFillTx/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</a:rPr>
              <a:t>🔢 Feature cap set to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</a:rPr>
              <a:t>5000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</a:rPr>
              <a:t> to maintain balance</a:t>
            </a:r>
          </a:p>
          <a:p>
            <a:pPr marL="0" marR="0" lvl="0" indent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</a:rPr>
              <a:t>📏 Matrix sizes:</a:t>
            </a:r>
          </a:p>
          <a:p>
            <a:pPr marL="742950" lvl="1" indent="-285750">
              <a:lnSpc>
                <a:spcPts val="1600"/>
              </a:lnSpc>
              <a:buFont typeface="Wingdings" panose="05000000000000000000" pitchFamily="2" charset="2"/>
              <a:buChar char="q"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</a:rPr>
              <a:t>Training → (6090, 5000)</a:t>
            </a:r>
          </a:p>
          <a:p>
            <a:pPr marL="742950" lvl="1" indent="-285750">
              <a:lnSpc>
                <a:spcPts val="1800"/>
              </a:lnSpc>
              <a:buFont typeface="Wingdings" panose="05000000000000000000" pitchFamily="2" charset="2"/>
              <a:buChar char="q"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</a:rPr>
              <a:t>Testing → (1523, 5000)</a:t>
            </a:r>
            <a:endParaRPr lang="en-US" sz="1400" dirty="0">
              <a:solidFill>
                <a:srgbClr val="000000"/>
              </a:solidFill>
              <a:latin typeface="Calibri" panose="020F0502020204030204"/>
            </a:endParaRPr>
          </a:p>
          <a:p>
            <a:pPr>
              <a:lnSpc>
                <a:spcPts val="1800"/>
              </a:lnSpc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</a:rPr>
              <a:t>🧪 Printed sample features like 'aa', 'ab', 'aba' for transparency</a:t>
            </a:r>
          </a:p>
          <a:p>
            <a:pPr>
              <a:lnSpc>
                <a:spcPts val="1800"/>
              </a:lnSpc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</a:rPr>
              <a:t>💾 Vectorizer saved in saved_models/ for reuse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13" y="3653306"/>
            <a:ext cx="1115258" cy="17845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01421" y="3725705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400" dirty="0"/>
              <a:t>💬 </a:t>
            </a:r>
            <a:r>
              <a:rPr kumimoji="0" lang="en-IN" sz="2050" b="1" i="0" u="none" strike="noStrike" kern="1200" cap="none" spc="0" normalizeH="0" baseline="0" noProof="0" dirty="0">
                <a:ln>
                  <a:noFill/>
                </a:ln>
                <a:solidFill>
                  <a:srgbClr val="008EE7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Sentiment Added as a Feature</a:t>
            </a:r>
            <a:endParaRPr kumimoji="0" lang="en-US" sz="2050" b="1" i="0" u="none" strike="noStrike" kern="1200" cap="none" spc="0" normalizeH="0" baseline="0" noProof="0" dirty="0">
              <a:ln>
                <a:noFill/>
              </a:ln>
              <a:solidFill>
                <a:srgbClr val="008EE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 4"/>
          <p:cNvSpPr/>
          <p:nvPr/>
        </p:nvSpPr>
        <p:spPr>
          <a:xfrm>
            <a:off x="2241275" y="4191829"/>
            <a:ext cx="5724202" cy="1019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R="0" lvl="0" algn="l" defTabSz="91440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IN" sz="1400" dirty="0"/>
              <a:t>Used </a:t>
            </a:r>
            <a:r>
              <a:rPr lang="en-IN" sz="1400" b="1" dirty="0"/>
              <a:t>TextBlob polarity</a:t>
            </a:r>
            <a:r>
              <a:rPr lang="en-IN" sz="1400" dirty="0"/>
              <a:t> to score tweet tone</a:t>
            </a:r>
          </a:p>
          <a:p>
            <a:pPr marR="0" lvl="0" algn="l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IN" sz="1400" dirty="0"/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IN" sz="1400" dirty="0"/>
              <a:t>➕ Converted sentiment column into a sparse matrix</a:t>
            </a:r>
          </a:p>
          <a:p>
            <a:pPr marR="0" lvl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IN" sz="1400" dirty="0"/>
              <a:t>🔗 Merged with TF-IDF vectors</a:t>
            </a:r>
          </a:p>
          <a:p>
            <a:pPr marR="0" lvl="0" algn="l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IN" sz="1400" dirty="0"/>
          </a:p>
          <a:p>
            <a:pPr marR="0" lvl="0" algn="l" defTabSz="91440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IN" sz="1400" dirty="0"/>
              <a:t>Gives tweets an emotional dimension — not just text!</a:t>
            </a:r>
          </a:p>
          <a:p>
            <a:pPr marL="285750" marR="0" lvl="0" indent="-28575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113" y="5964943"/>
            <a:ext cx="1115258" cy="17845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01421" y="6110002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50" b="1" i="0" u="none" strike="noStrike" kern="1200" cap="none" spc="0" normalizeH="0" baseline="0" noProof="0" dirty="0">
                <a:ln>
                  <a:noFill/>
                </a:ln>
                <a:solidFill>
                  <a:srgbClr val="DB33BF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📌 Takeaway</a:t>
            </a:r>
            <a:endParaRPr kumimoji="0" lang="en-US" sz="2050" b="1" i="0" u="none" strike="noStrike" kern="1200" cap="none" spc="0" normalizeH="0" baseline="0" noProof="0" dirty="0">
              <a:ln>
                <a:noFill/>
              </a:ln>
              <a:solidFill>
                <a:srgbClr val="DB33B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241275" y="6561763"/>
            <a:ext cx="5555072" cy="696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marR="0" lvl="0" indent="-28575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PT Sans" pitchFamily="34" charset="0"/>
                <a:ea typeface="PT Sans" pitchFamily="34" charset="-122"/>
                <a:cs typeface="PT Sans" pitchFamily="34" charset="-120"/>
              </a:rPr>
              <a:t>A powerful combination of semantic (TF-IDF) and emotional (sentiment)</a:t>
            </a:r>
          </a:p>
          <a:p>
            <a:pPr marL="285750" marR="0" lvl="0" indent="-28575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srgbClr val="00002E"/>
              </a:solidFill>
              <a:effectLst/>
              <a:uLnTx/>
              <a:uFillTx/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285750" marR="0" lvl="0" indent="-28575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PT Sans" pitchFamily="34" charset="0"/>
                <a:ea typeface="PT Sans" pitchFamily="34" charset="-122"/>
                <a:cs typeface="PT Sans" pitchFamily="34" charset="-120"/>
              </a:rPr>
              <a:t>features enhances the model's understanding of tweet content. 🔍📊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AD3C0D-9A40-73B2-67AA-A71C2E6FF195}"/>
              </a:ext>
            </a:extLst>
          </p:cNvPr>
          <p:cNvSpPr/>
          <p:nvPr/>
        </p:nvSpPr>
        <p:spPr>
          <a:xfrm>
            <a:off x="8165054" y="0"/>
            <a:ext cx="6465345" cy="8229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49C8BD-EE40-04ED-5C88-04673962C6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0913" y="64165"/>
            <a:ext cx="6138123" cy="50018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7BD42CE-FD0D-7799-0329-408982D577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5791" y="5130216"/>
            <a:ext cx="6138123" cy="29686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33453"/>
            <a:ext cx="6179974" cy="823174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095868" y="528855"/>
            <a:ext cx="30480" cy="6934269"/>
          </a:xfrm>
          <a:prstGeom prst="roundRect">
            <a:avLst>
              <a:gd name="adj" fmla="val 1154538"/>
            </a:avLst>
          </a:prstGeom>
          <a:solidFill>
            <a:srgbClr val="000000">
              <a:alpha val="8000"/>
            </a:srgbClr>
          </a:solidFill>
          <a:ln w="12700">
            <a:solidFill>
              <a:schemeClr val="tx1"/>
            </a:solidFill>
          </a:ln>
        </p:spPr>
      </p:sp>
      <p:sp>
        <p:nvSpPr>
          <p:cNvPr id="5" name="Shape 2"/>
          <p:cNvSpPr/>
          <p:nvPr/>
        </p:nvSpPr>
        <p:spPr>
          <a:xfrm>
            <a:off x="7344530" y="1048545"/>
            <a:ext cx="821055" cy="30480"/>
          </a:xfrm>
          <a:prstGeom prst="roundRect">
            <a:avLst>
              <a:gd name="adj" fmla="val 1154538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6847206" y="799942"/>
            <a:ext cx="527804" cy="527804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011750" y="908927"/>
            <a:ext cx="19871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5"/>
          <p:cNvSpPr/>
          <p:nvPr/>
        </p:nvSpPr>
        <p:spPr>
          <a:xfrm>
            <a:off x="8401387" y="630799"/>
            <a:ext cx="3982957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150" b="1" i="0" u="none" strike="noStrike" kern="1200" cap="none" spc="0" normalizeH="0" baseline="0" noProof="0" dirty="0">
                <a:ln>
                  <a:noFill/>
                </a:ln>
                <a:solidFill>
                  <a:srgbClr val="6077F6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🛠️ Extra Tweet-Level Features</a:t>
            </a:r>
            <a:endParaRPr kumimoji="0" lang="en-US" sz="2150" b="1" i="0" u="none" strike="noStrike" kern="1200" cap="none" spc="0" normalizeH="0" baseline="0" noProof="0" dirty="0">
              <a:ln>
                <a:noFill/>
              </a:ln>
              <a:solidFill>
                <a:srgbClr val="6077F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 6"/>
          <p:cNvSpPr/>
          <p:nvPr/>
        </p:nvSpPr>
        <p:spPr>
          <a:xfrm>
            <a:off x="8872857" y="914907"/>
            <a:ext cx="3285578" cy="1236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ea typeface="PT Sans" pitchFamily="34" charset="-122"/>
                <a:cs typeface="PT Sans" pitchFamily="34" charset="-120"/>
              </a:rPr>
              <a:t>Extracted tweet length as a numeric feature</a:t>
            </a:r>
          </a:p>
          <a:p>
            <a:pPr marL="0" marR="0" lvl="0" indent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ea typeface="PT Sans" pitchFamily="34" charset="-122"/>
                <a:cs typeface="PT Sans" pitchFamily="34" charset="-120"/>
              </a:rPr>
              <a:t>Added placeholders for:</a:t>
            </a:r>
          </a:p>
          <a:p>
            <a:pPr lvl="1">
              <a:lnSpc>
                <a:spcPts val="1600"/>
              </a:lnSpc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ea typeface="+mn-ea"/>
                <a:cs typeface="+mn-cs"/>
              </a:rPr>
              <a:t>🔢 Number of hashtags</a:t>
            </a:r>
          </a:p>
          <a:p>
            <a:pPr lvl="1">
              <a:lnSpc>
                <a:spcPts val="1600"/>
              </a:lnSpc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ea typeface="+mn-ea"/>
                <a:cs typeface="+mn-cs"/>
              </a:rPr>
              <a:t>🔗 Number of mentions</a:t>
            </a:r>
          </a:p>
          <a:p>
            <a:pPr>
              <a:lnSpc>
                <a:spcPts val="1600"/>
              </a:lnSpc>
            </a:pPr>
            <a:r>
              <a:rPr lang="en-IN" sz="1400" dirty="0"/>
              <a:t>These help provide context beyond words</a:t>
            </a: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srgbClr val="00002E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344530" y="2784028"/>
            <a:ext cx="821055" cy="30480"/>
          </a:xfrm>
          <a:prstGeom prst="roundRect">
            <a:avLst>
              <a:gd name="adj" fmla="val 1154538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6847206" y="2535426"/>
            <a:ext cx="527804" cy="527804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011750" y="2655168"/>
            <a:ext cx="19871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8401388" y="2302532"/>
            <a:ext cx="5583162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150" b="1" i="0" u="none" strike="noStrike" kern="1200" cap="none" spc="0" normalizeH="0" baseline="0" noProof="0" dirty="0">
                <a:ln>
                  <a:noFill/>
                </a:ln>
                <a:solidFill>
                  <a:srgbClr val="018CE1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🧩 Combining It All: One Unified Feature Set</a:t>
            </a:r>
            <a:endParaRPr kumimoji="0" lang="en-US" sz="2150" b="1" i="0" u="none" strike="noStrike" kern="1200" cap="none" spc="0" normalizeH="0" baseline="0" noProof="0" dirty="0">
              <a:ln>
                <a:noFill/>
              </a:ln>
              <a:solidFill>
                <a:srgbClr val="018CE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872857" y="2727371"/>
            <a:ext cx="5321858" cy="1505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Final matrix combines:</a:t>
            </a:r>
          </a:p>
          <a:p>
            <a:pPr>
              <a:lnSpc>
                <a:spcPts val="1000"/>
              </a:lnSpc>
            </a:pPr>
            <a:endParaRPr lang="en-IN" sz="1400" dirty="0">
              <a:solidFill>
                <a:srgbClr val="00002E"/>
              </a:solidFill>
            </a:endParaRPr>
          </a:p>
          <a:p>
            <a:pPr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✅ TF-IDF vectors: Max 5000 features</a:t>
            </a:r>
          </a:p>
          <a:p>
            <a:pPr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✅ Sentiment scores: </a:t>
            </a:r>
            <a:r>
              <a:rPr lang="en-IN" sz="1400" b="1" dirty="0">
                <a:solidFill>
                  <a:srgbClr val="00002E"/>
                </a:solidFill>
              </a:rPr>
              <a:t>Emotional Tone </a:t>
            </a:r>
            <a:r>
              <a:rPr lang="en-IN" sz="1400" dirty="0">
                <a:solidFill>
                  <a:srgbClr val="00002E"/>
                </a:solidFill>
              </a:rPr>
              <a:t>alongside raw text content</a:t>
            </a:r>
          </a:p>
          <a:p>
            <a:pPr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✅ Tweet-level features: </a:t>
            </a:r>
            <a:r>
              <a:rPr lang="en-IN" sz="1400" dirty="0"/>
              <a:t>✅ Tweet length, #️⃣ Hashtags &amp; 👥 Mentions</a:t>
            </a:r>
            <a:endParaRPr lang="en-IN" sz="1400" dirty="0">
              <a:solidFill>
                <a:srgbClr val="00002E"/>
              </a:solidFill>
            </a:endParaRPr>
          </a:p>
          <a:p>
            <a:pPr>
              <a:lnSpc>
                <a:spcPts val="1000"/>
              </a:lnSpc>
            </a:pPr>
            <a:endParaRPr lang="en-IN" sz="1400" dirty="0">
              <a:solidFill>
                <a:srgbClr val="00002E"/>
              </a:solidFill>
            </a:endParaRPr>
          </a:p>
          <a:p>
            <a:pPr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🧮 All merged into a single sparse matrix — compact, efficient, </a:t>
            </a:r>
          </a:p>
          <a:p>
            <a:pPr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and information-rich</a:t>
            </a:r>
            <a:endParaRPr lang="en-US" sz="1400" dirty="0">
              <a:solidFill>
                <a:srgbClr val="00002E"/>
              </a:solidFill>
            </a:endParaRPr>
          </a:p>
        </p:txBody>
      </p:sp>
      <p:sp>
        <p:nvSpPr>
          <p:cNvPr id="15" name="Shape 12"/>
          <p:cNvSpPr/>
          <p:nvPr/>
        </p:nvSpPr>
        <p:spPr>
          <a:xfrm>
            <a:off x="7344530" y="4842251"/>
            <a:ext cx="821055" cy="30480"/>
          </a:xfrm>
          <a:prstGeom prst="roundRect">
            <a:avLst>
              <a:gd name="adj" fmla="val 1154538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6847206" y="4593649"/>
            <a:ext cx="527804" cy="527804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011750" y="4724149"/>
            <a:ext cx="19871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8401388" y="4370710"/>
            <a:ext cx="2759988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50" b="1" i="0" u="none" strike="noStrike" kern="1200" cap="none" spc="0" normalizeH="0" baseline="0" noProof="0" dirty="0">
                <a:ln>
                  <a:noFill/>
                </a:ln>
                <a:solidFill>
                  <a:srgbClr val="DA33BF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⚠️ The Problem</a:t>
            </a:r>
            <a:endParaRPr kumimoji="0" lang="en-US" sz="2150" b="1" i="0" u="none" strike="noStrike" kern="1200" cap="none" spc="0" normalizeH="0" baseline="0" noProof="0" dirty="0">
              <a:ln>
                <a:noFill/>
              </a:ln>
              <a:solidFill>
                <a:srgbClr val="DA33B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872857" y="4792303"/>
            <a:ext cx="5382818" cy="1152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📉 Original Dataset Was Imbalanced:</a:t>
            </a:r>
          </a:p>
          <a:p>
            <a:pPr>
              <a:lnSpc>
                <a:spcPts val="500"/>
              </a:lnSpc>
            </a:pPr>
            <a:endParaRPr lang="en-IN" sz="1400" dirty="0">
              <a:solidFill>
                <a:srgbClr val="00002E"/>
              </a:solidFill>
            </a:endParaRPr>
          </a:p>
          <a:p>
            <a:pPr lvl="1"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🕊️ Normal Tweets (Class 0): 3468</a:t>
            </a:r>
          </a:p>
          <a:p>
            <a:pPr lvl="1"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🚨 Disaster Tweets (Class 1): 2622</a:t>
            </a:r>
          </a:p>
          <a:p>
            <a:pPr>
              <a:lnSpc>
                <a:spcPts val="500"/>
              </a:lnSpc>
            </a:pPr>
            <a:endParaRPr lang="en-IN" sz="1400" dirty="0">
              <a:solidFill>
                <a:srgbClr val="00002E"/>
              </a:solidFill>
            </a:endParaRPr>
          </a:p>
          <a:p>
            <a:pPr>
              <a:lnSpc>
                <a:spcPts val="1600"/>
              </a:lnSpc>
            </a:pPr>
            <a:r>
              <a:rPr lang="en-IN" sz="1400" dirty="0">
                <a:solidFill>
                  <a:srgbClr val="00002E"/>
                </a:solidFill>
              </a:rPr>
              <a:t>⚠️ Risk: Model might favour the majority class, leading to skewed predictions and lower performance on disaster detection.</a:t>
            </a:r>
            <a:endParaRPr lang="en-US" sz="1400" dirty="0">
              <a:solidFill>
                <a:srgbClr val="00002E"/>
              </a:solidFill>
            </a:endParaRPr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670FB8F2-2208-D606-2FA1-8A347578B117}"/>
              </a:ext>
            </a:extLst>
          </p:cNvPr>
          <p:cNvSpPr/>
          <p:nvPr/>
        </p:nvSpPr>
        <p:spPr>
          <a:xfrm>
            <a:off x="6342572" y="59377"/>
            <a:ext cx="8174019" cy="546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Russo One" panose="02000503050000020004" pitchFamily="2" charset="0"/>
                <a:ea typeface="+mn-ea"/>
                <a:cs typeface="+mn-cs"/>
              </a:rPr>
              <a:t>Tweet-Level Features &amp; Final Feature Matrix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Russo One" panose="02000503050000020004" pitchFamily="2" charset="0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0DA7857-4F7A-0F25-D117-F6A3F61CB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291" y="1011219"/>
            <a:ext cx="6255924" cy="648205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20" name="Shape 12">
            <a:extLst>
              <a:ext uri="{FF2B5EF4-FFF2-40B4-BE49-F238E27FC236}">
                <a16:creationId xmlns:a16="http://schemas.microsoft.com/office/drawing/2014/main" id="{EA225035-3BCE-CFCC-F124-33A6A3E049D4}"/>
              </a:ext>
            </a:extLst>
          </p:cNvPr>
          <p:cNvSpPr/>
          <p:nvPr/>
        </p:nvSpPr>
        <p:spPr>
          <a:xfrm>
            <a:off x="7359770" y="6551327"/>
            <a:ext cx="821055" cy="30480"/>
          </a:xfrm>
          <a:prstGeom prst="roundRect">
            <a:avLst>
              <a:gd name="adj" fmla="val 1154538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</p:sp>
      <p:sp>
        <p:nvSpPr>
          <p:cNvPr id="21" name="Shape 13">
            <a:extLst>
              <a:ext uri="{FF2B5EF4-FFF2-40B4-BE49-F238E27FC236}">
                <a16:creationId xmlns:a16="http://schemas.microsoft.com/office/drawing/2014/main" id="{B5D71E71-9CB9-B090-7319-9311F01697CC}"/>
              </a:ext>
            </a:extLst>
          </p:cNvPr>
          <p:cNvSpPr/>
          <p:nvPr/>
        </p:nvSpPr>
        <p:spPr>
          <a:xfrm>
            <a:off x="6862446" y="6302725"/>
            <a:ext cx="527804" cy="527804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00B050"/>
            </a:solidFill>
            <a:prstDash val="solid"/>
          </a:ln>
        </p:spPr>
      </p:sp>
      <p:sp>
        <p:nvSpPr>
          <p:cNvPr id="22" name="Text 14">
            <a:extLst>
              <a:ext uri="{FF2B5EF4-FFF2-40B4-BE49-F238E27FC236}">
                <a16:creationId xmlns:a16="http://schemas.microsoft.com/office/drawing/2014/main" id="{A1727EC3-098D-BBEE-7C7B-B1AE90BF2AF9}"/>
              </a:ext>
            </a:extLst>
          </p:cNvPr>
          <p:cNvSpPr/>
          <p:nvPr/>
        </p:nvSpPr>
        <p:spPr>
          <a:xfrm>
            <a:off x="7026990" y="6433225"/>
            <a:ext cx="19871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002E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 15">
            <a:extLst>
              <a:ext uri="{FF2B5EF4-FFF2-40B4-BE49-F238E27FC236}">
                <a16:creationId xmlns:a16="http://schemas.microsoft.com/office/drawing/2014/main" id="{6B772A7A-4628-27E8-A362-865B0121D3E3}"/>
              </a:ext>
            </a:extLst>
          </p:cNvPr>
          <p:cNvSpPr/>
          <p:nvPr/>
        </p:nvSpPr>
        <p:spPr>
          <a:xfrm>
            <a:off x="8508964" y="6134360"/>
            <a:ext cx="2759988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15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🔁 The Fix — SMOTE</a:t>
            </a:r>
            <a:endParaRPr kumimoji="0" lang="en-US" sz="215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 16">
            <a:extLst>
              <a:ext uri="{FF2B5EF4-FFF2-40B4-BE49-F238E27FC236}">
                <a16:creationId xmlns:a16="http://schemas.microsoft.com/office/drawing/2014/main" id="{68083229-DFF0-79B9-FD90-99C1E2BEC8A3}"/>
              </a:ext>
            </a:extLst>
          </p:cNvPr>
          <p:cNvSpPr/>
          <p:nvPr/>
        </p:nvSpPr>
        <p:spPr>
          <a:xfrm>
            <a:off x="8980433" y="6533651"/>
            <a:ext cx="5382818" cy="1601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IN" sz="1400" dirty="0"/>
              <a:t>🧪 Balanced the dataset by </a:t>
            </a:r>
            <a:r>
              <a:rPr lang="en-IN" sz="1400" b="1" dirty="0"/>
              <a:t>synthetically generating</a:t>
            </a:r>
            <a:r>
              <a:rPr lang="en-IN" sz="1400" dirty="0"/>
              <a:t> new disaster tweet samples to match the majority class.</a:t>
            </a:r>
          </a:p>
          <a:p>
            <a:pPr>
              <a:lnSpc>
                <a:spcPts val="500"/>
              </a:lnSpc>
            </a:pPr>
            <a:endParaRPr lang="en-IN" sz="1400" dirty="0"/>
          </a:p>
          <a:p>
            <a:r>
              <a:rPr lang="en-IN" sz="1400" dirty="0"/>
              <a:t>📊 </a:t>
            </a:r>
            <a:r>
              <a:rPr lang="en-IN" sz="1400" b="1" dirty="0"/>
              <a:t>Post-SMOTE Class Counts:</a:t>
            </a:r>
            <a:endParaRPr lang="en-IN" sz="1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400" dirty="0"/>
              <a:t>✅ </a:t>
            </a:r>
            <a:r>
              <a:rPr lang="en-IN" sz="1400" b="1" dirty="0"/>
              <a:t>Class 0 (Normal):</a:t>
            </a:r>
            <a:r>
              <a:rPr lang="en-IN" sz="1400" dirty="0"/>
              <a:t> 3468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400" dirty="0"/>
              <a:t>✅ </a:t>
            </a:r>
            <a:r>
              <a:rPr lang="en-IN" sz="1400" b="1" dirty="0"/>
              <a:t>Class 1 (Disaster):</a:t>
            </a:r>
            <a:r>
              <a:rPr lang="en-IN" sz="1400" dirty="0"/>
              <a:t> 3468</a:t>
            </a:r>
          </a:p>
          <a:p>
            <a:pPr>
              <a:lnSpc>
                <a:spcPts val="500"/>
              </a:lnSpc>
            </a:pPr>
            <a:endParaRPr lang="en-IN" sz="1400" dirty="0"/>
          </a:p>
          <a:p>
            <a:r>
              <a:rPr lang="en-IN" sz="1400" dirty="0"/>
              <a:t>🎯 This ensures </a:t>
            </a:r>
            <a:r>
              <a:rPr lang="en-IN" sz="1400" b="1" dirty="0"/>
              <a:t>fairer learning</a:t>
            </a:r>
            <a:r>
              <a:rPr lang="en-IN" sz="1400" dirty="0"/>
              <a:t> and reduces model bias toward the majority class.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9EEE62-90D2-3C9B-11EC-B4A7BC45FE6B}"/>
              </a:ext>
            </a:extLst>
          </p:cNvPr>
          <p:cNvSpPr/>
          <p:nvPr/>
        </p:nvSpPr>
        <p:spPr>
          <a:xfrm>
            <a:off x="8009174" y="0"/>
            <a:ext cx="6621225" cy="8229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F3565CD-C03F-E847-9A27-14502D12D297}"/>
              </a:ext>
            </a:extLst>
          </p:cNvPr>
          <p:cNvGrpSpPr/>
          <p:nvPr/>
        </p:nvGrpSpPr>
        <p:grpSpPr>
          <a:xfrm>
            <a:off x="281855" y="6686106"/>
            <a:ext cx="7520264" cy="1489588"/>
            <a:chOff x="1394555" y="1920270"/>
            <a:chExt cx="4701445" cy="1241323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2B8C2BF-B3E1-51B1-4768-E2AFEF13727C}"/>
                </a:ext>
              </a:extLst>
            </p:cNvPr>
            <p:cNvSpPr/>
            <p:nvPr/>
          </p:nvSpPr>
          <p:spPr>
            <a:xfrm>
              <a:off x="1524000" y="1920270"/>
              <a:ext cx="4572000" cy="124132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69E19B3-77F0-4217-1D26-B1AC537B919D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33" name="Right Triangle 32">
              <a:extLst>
                <a:ext uri="{FF2B5EF4-FFF2-40B4-BE49-F238E27FC236}">
                  <a16:creationId xmlns:a16="http://schemas.microsoft.com/office/drawing/2014/main" id="{08DAF749-0849-B3D7-2AEE-C789313B4156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B9AB621-CDBC-3487-773B-2E2770F99D79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266870C-B59E-FFA6-31FA-C554861ED3BF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04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B193231-820E-B96A-526B-CFF0C1CB590C}"/>
              </a:ext>
            </a:extLst>
          </p:cNvPr>
          <p:cNvGrpSpPr/>
          <p:nvPr/>
        </p:nvGrpSpPr>
        <p:grpSpPr>
          <a:xfrm>
            <a:off x="316513" y="5027859"/>
            <a:ext cx="7520264" cy="2965498"/>
            <a:chOff x="1394555" y="1920269"/>
            <a:chExt cx="4701445" cy="2471250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4D7373C-BCCE-6B4A-B025-9737D00BBED5}"/>
                </a:ext>
              </a:extLst>
            </p:cNvPr>
            <p:cNvSpPr/>
            <p:nvPr/>
          </p:nvSpPr>
          <p:spPr>
            <a:xfrm>
              <a:off x="1524000" y="1920269"/>
              <a:ext cx="4572000" cy="13010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D819BC5-A0A6-6D4E-E7A9-18153810DCC0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1" name="Right Triangle 40">
              <a:extLst>
                <a:ext uri="{FF2B5EF4-FFF2-40B4-BE49-F238E27FC236}">
                  <a16:creationId xmlns:a16="http://schemas.microsoft.com/office/drawing/2014/main" id="{C883E263-3DFD-370D-C1C9-429CFD0F2339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BECBD79-E07C-5B98-FD36-A3BEB885E531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606667B-6B9F-28D5-7F8B-8FE715B2E7FB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03</a:t>
              </a:r>
            </a:p>
          </p:txBody>
        </p:sp>
        <p:sp>
          <p:nvSpPr>
            <p:cNvPr id="44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5756827B-FFB7-62DA-771B-2A4B71D29E91}"/>
                </a:ext>
              </a:extLst>
            </p:cNvPr>
            <p:cNvSpPr txBox="1"/>
            <p:nvPr/>
          </p:nvSpPr>
          <p:spPr>
            <a:xfrm flipH="1">
              <a:off x="2832832" y="2321359"/>
              <a:ext cx="3230909" cy="7875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ts val="2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☑️ Great at handling complex feature sets</a:t>
              </a:r>
            </a:p>
            <a:p>
              <a:pPr marL="0" marR="0" lvl="0" indent="0" algn="l" defTabSz="1097280" rtl="0" eaLnBrk="1" fontAlgn="auto" latinLnBrk="0" hangingPunct="1">
                <a:lnSpc>
                  <a:spcPts val="2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400" b="1" dirty="0">
                  <a:solidFill>
                    <a:srgbClr val="E7E6E6">
                      <a:lumMod val="50000"/>
                    </a:srgbClr>
                  </a:solidFill>
                  <a:latin typeface="Tw Cen MT" panose="020B0602020104020603" pitchFamily="34" charset="0"/>
                  <a:ea typeface="Roboto"/>
                </a:rPr>
                <a:t>🐦‍🔥 Should </a:t>
              </a:r>
              <a:r>
                <a:rPr kumimoji="0" lang="en-I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perform decently but is a bit resource-intensive &amp; slower</a:t>
              </a:r>
            </a:p>
            <a:p>
              <a:pPr marL="0" marR="0" lvl="0" indent="0" algn="l" defTabSz="1097280" rtl="0" eaLnBrk="1" fontAlgn="auto" latinLnBrk="0" hangingPunct="1">
                <a:lnSpc>
                  <a:spcPts val="2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🦋 Best used when interpretability isn't a top priority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45" name=".01">
              <a:extLst>
                <a:ext uri="{FF2B5EF4-FFF2-40B4-BE49-F238E27FC236}">
                  <a16:creationId xmlns:a16="http://schemas.microsoft.com/office/drawing/2014/main" id="{1E93A925-81E3-0C9F-F6E3-BB07AA5064C7}"/>
                </a:ext>
              </a:extLst>
            </p:cNvPr>
            <p:cNvSpPr txBox="1"/>
            <p:nvPr/>
          </p:nvSpPr>
          <p:spPr>
            <a:xfrm flipH="1">
              <a:off x="2832834" y="2031220"/>
              <a:ext cx="2429015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🌲 Random Forest</a:t>
              </a:r>
            </a:p>
          </p:txBody>
        </p:sp>
        <p:sp>
          <p:nvSpPr>
            <p:cNvPr id="5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6FAD8E28-3BDB-891B-A877-E18E0C8AB5C2}"/>
                </a:ext>
              </a:extLst>
            </p:cNvPr>
            <p:cNvSpPr txBox="1"/>
            <p:nvPr/>
          </p:nvSpPr>
          <p:spPr>
            <a:xfrm flipH="1">
              <a:off x="2813230" y="3604925"/>
              <a:ext cx="3170728" cy="7865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ts val="2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💪🏻 Known for strong performance in text classification</a:t>
              </a:r>
            </a:p>
            <a:p>
              <a:pPr marL="0" marR="0" lvl="0" indent="0" algn="l" defTabSz="1097280" rtl="0" eaLnBrk="1" fontAlgn="auto" latinLnBrk="0" hangingPunct="1">
                <a:lnSpc>
                  <a:spcPts val="2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⏳ Required more time and hyperparameter tuning</a:t>
              </a:r>
            </a:p>
            <a:p>
              <a:pPr marL="0" marR="0" lvl="0" indent="0" algn="l" defTabSz="1097280" rtl="0" eaLnBrk="1" fontAlgn="auto" latinLnBrk="0" hangingPunct="1">
                <a:lnSpc>
                  <a:spcPts val="2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🤷🏻‍♂️ Less practical here due to slower training time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6" name=".01">
              <a:extLst>
                <a:ext uri="{FF2B5EF4-FFF2-40B4-BE49-F238E27FC236}">
                  <a16:creationId xmlns:a16="http://schemas.microsoft.com/office/drawing/2014/main" id="{8FC23C2C-8AD6-022B-F719-C4A23E613EC6}"/>
                </a:ext>
              </a:extLst>
            </p:cNvPr>
            <p:cNvSpPr txBox="1"/>
            <p:nvPr/>
          </p:nvSpPr>
          <p:spPr>
            <a:xfrm flipH="1">
              <a:off x="2813232" y="3353367"/>
              <a:ext cx="2429015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📈 SVM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C5CC0EB-989D-0C35-B02F-3BEC3E36ED1E}"/>
              </a:ext>
            </a:extLst>
          </p:cNvPr>
          <p:cNvGrpSpPr/>
          <p:nvPr/>
        </p:nvGrpSpPr>
        <p:grpSpPr>
          <a:xfrm>
            <a:off x="285088" y="3163169"/>
            <a:ext cx="7520264" cy="1727252"/>
            <a:chOff x="1394555" y="1920271"/>
            <a:chExt cx="4701445" cy="1439379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F064808-5BD7-8097-B5DA-A15FD760E3B0}"/>
                </a:ext>
              </a:extLst>
            </p:cNvPr>
            <p:cNvSpPr/>
            <p:nvPr/>
          </p:nvSpPr>
          <p:spPr>
            <a:xfrm>
              <a:off x="1524000" y="1920271"/>
              <a:ext cx="4572000" cy="14393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EC00812-B6A5-0979-BA47-0AF20D778990}"/>
                </a:ext>
              </a:extLst>
            </p:cNvPr>
            <p:cNvSpPr/>
            <p:nvPr/>
          </p:nvSpPr>
          <p:spPr>
            <a:xfrm rot="16200000" flipV="1">
              <a:off x="1648889" y="1848818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49" name="Right Triangle 48">
              <a:extLst>
                <a:ext uri="{FF2B5EF4-FFF2-40B4-BE49-F238E27FC236}">
                  <a16:creationId xmlns:a16="http://schemas.microsoft.com/office/drawing/2014/main" id="{0DEB7029-9730-FFF8-68BB-674255AB4985}"/>
                </a:ext>
              </a:extLst>
            </p:cNvPr>
            <p:cNvSpPr/>
            <p:nvPr/>
          </p:nvSpPr>
          <p:spPr>
            <a:xfrm flipH="1" flipV="1">
              <a:off x="1394555" y="2651791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5DC42E9-3856-ECFA-FEB4-3F3EB940BB67}"/>
                </a:ext>
              </a:extLst>
            </p:cNvPr>
            <p:cNvSpPr txBox="1"/>
            <p:nvPr/>
          </p:nvSpPr>
          <p:spPr>
            <a:xfrm>
              <a:off x="1416222" y="2238971"/>
              <a:ext cx="612045" cy="20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7FF08D2-3D16-B370-8A39-FD39DAF346A9}"/>
                </a:ext>
              </a:extLst>
            </p:cNvPr>
            <p:cNvSpPr txBox="1"/>
            <p:nvPr/>
          </p:nvSpPr>
          <p:spPr>
            <a:xfrm>
              <a:off x="1872713" y="2177415"/>
              <a:ext cx="611408" cy="302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02</a:t>
              </a:r>
            </a:p>
          </p:txBody>
        </p:sp>
        <p:sp>
          <p:nvSpPr>
            <p:cNvPr id="52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8D859F94-2FCF-CCE7-387C-2B3B0C7A647D}"/>
                </a:ext>
              </a:extLst>
            </p:cNvPr>
            <p:cNvSpPr txBox="1"/>
            <p:nvPr/>
          </p:nvSpPr>
          <p:spPr>
            <a:xfrm flipH="1">
              <a:off x="2811167" y="2306195"/>
              <a:ext cx="2820699" cy="7865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ts val="2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✅ Set max_iter =1000 to ensure smooth convergence</a:t>
              </a:r>
            </a:p>
            <a:p>
              <a:pPr marL="0" marR="0" lvl="0" indent="0" algn="l" defTabSz="1097280" rtl="0" eaLnBrk="1" fontAlgn="auto" latinLnBrk="0" hangingPunct="1">
                <a:lnSpc>
                  <a:spcPts val="2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✅ Extremely efficient with TF-IDF and added features</a:t>
              </a:r>
            </a:p>
            <a:p>
              <a:pPr marL="0" marR="0" lvl="0" indent="0" algn="l" defTabSz="1097280" rtl="0" eaLnBrk="1" fontAlgn="auto" latinLnBrk="0" hangingPunct="1">
                <a:lnSpc>
                  <a:spcPts val="2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✅ Quick, accurate, and reliable</a:t>
              </a:r>
              <a:endParaRPr kumimoji="0" lang="en-US" sz="108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53" name=".01">
              <a:extLst>
                <a:ext uri="{FF2B5EF4-FFF2-40B4-BE49-F238E27FC236}">
                  <a16:creationId xmlns:a16="http://schemas.microsoft.com/office/drawing/2014/main" id="{00534151-A271-47C9-0EE2-C46B2C67013E}"/>
                </a:ext>
              </a:extLst>
            </p:cNvPr>
            <p:cNvSpPr txBox="1"/>
            <p:nvPr/>
          </p:nvSpPr>
          <p:spPr>
            <a:xfrm flipH="1">
              <a:off x="2832834" y="1986474"/>
              <a:ext cx="2757396" cy="2922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🧠 Logistic Regression: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FBE8E85-473C-A589-3B39-9283FDCB1FF2}"/>
              </a:ext>
            </a:extLst>
          </p:cNvPr>
          <p:cNvGrpSpPr/>
          <p:nvPr/>
        </p:nvGrpSpPr>
        <p:grpSpPr>
          <a:xfrm>
            <a:off x="285155" y="984396"/>
            <a:ext cx="7520264" cy="2164397"/>
            <a:chOff x="1394555" y="1920269"/>
            <a:chExt cx="4701445" cy="1803663"/>
          </a:xfrm>
          <a:effectLst>
            <a:outerShdw blurRad="50800" dist="254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F11AABB-D680-0A82-1443-16AA2110505A}"/>
                </a:ext>
              </a:extLst>
            </p:cNvPr>
            <p:cNvSpPr/>
            <p:nvPr/>
          </p:nvSpPr>
          <p:spPr>
            <a:xfrm>
              <a:off x="1524000" y="1920269"/>
              <a:ext cx="4572000" cy="17100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F8D42AC-F86E-23BD-BF52-B39C37D9C453}"/>
                </a:ext>
              </a:extLst>
            </p:cNvPr>
            <p:cNvSpPr/>
            <p:nvPr/>
          </p:nvSpPr>
          <p:spPr>
            <a:xfrm rot="16200000" flipV="1">
              <a:off x="1648889" y="1848817"/>
              <a:ext cx="680054" cy="1188721"/>
            </a:xfrm>
            <a:custGeom>
              <a:avLst/>
              <a:gdLst>
                <a:gd name="connsiteX0" fmla="*/ 680054 w 680054"/>
                <a:gd name="connsiteY0" fmla="*/ 1188720 h 1188721"/>
                <a:gd name="connsiteX1" fmla="*/ 680054 w 680054"/>
                <a:gd name="connsiteY1" fmla="*/ 0 h 1188721"/>
                <a:gd name="connsiteX2" fmla="*/ 131414 w 680054"/>
                <a:gd name="connsiteY2" fmla="*/ 237744 h 1188721"/>
                <a:gd name="connsiteX3" fmla="*/ 131414 w 680054"/>
                <a:gd name="connsiteY3" fmla="*/ 1057306 h 1188721"/>
                <a:gd name="connsiteX4" fmla="*/ 0 w 680054"/>
                <a:gd name="connsiteY4" fmla="*/ 1057306 h 1188721"/>
                <a:gd name="connsiteX5" fmla="*/ 131415 w 680054"/>
                <a:gd name="connsiteY5" fmla="*/ 1188721 h 1188721"/>
                <a:gd name="connsiteX6" fmla="*/ 131415 w 680054"/>
                <a:gd name="connsiteY6" fmla="*/ 1188720 h 118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054" h="1188721">
                  <a:moveTo>
                    <a:pt x="680054" y="1188720"/>
                  </a:moveTo>
                  <a:lnTo>
                    <a:pt x="680054" y="0"/>
                  </a:lnTo>
                  <a:lnTo>
                    <a:pt x="131414" y="237744"/>
                  </a:lnTo>
                  <a:lnTo>
                    <a:pt x="131414" y="1057306"/>
                  </a:lnTo>
                  <a:lnTo>
                    <a:pt x="0" y="1057306"/>
                  </a:lnTo>
                  <a:lnTo>
                    <a:pt x="131415" y="1188721"/>
                  </a:lnTo>
                  <a:lnTo>
                    <a:pt x="131415" y="118872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57" name="Right Triangle 56">
              <a:extLst>
                <a:ext uri="{FF2B5EF4-FFF2-40B4-BE49-F238E27FC236}">
                  <a16:creationId xmlns:a16="http://schemas.microsoft.com/office/drawing/2014/main" id="{BC800B37-8759-403D-7325-9AC80B6070FE}"/>
                </a:ext>
              </a:extLst>
            </p:cNvPr>
            <p:cNvSpPr/>
            <p:nvPr/>
          </p:nvSpPr>
          <p:spPr>
            <a:xfrm flipH="1" flipV="1">
              <a:off x="1394555" y="2651790"/>
              <a:ext cx="131415" cy="131415"/>
            </a:xfrm>
            <a:prstGeom prst="rtTriangl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anose="020F0502020204030204"/>
                <a:ea typeface="Roboto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44050AE-54E1-338D-0B96-7172EAED2EFA}"/>
                </a:ext>
              </a:extLst>
            </p:cNvPr>
            <p:cNvSpPr txBox="1"/>
            <p:nvPr/>
          </p:nvSpPr>
          <p:spPr>
            <a:xfrm>
              <a:off x="1416222" y="2238970"/>
              <a:ext cx="6120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STEP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0415386-BDBF-4C66-6433-42E07DACB124}"/>
                </a:ext>
              </a:extLst>
            </p:cNvPr>
            <p:cNvSpPr txBox="1"/>
            <p:nvPr/>
          </p:nvSpPr>
          <p:spPr>
            <a:xfrm>
              <a:off x="1872713" y="2177414"/>
              <a:ext cx="61140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" panose="020F0502020204030204"/>
                  <a:ea typeface="Roboto"/>
                  <a:cs typeface="+mn-cs"/>
                </a:rPr>
                <a:t>01</a:t>
              </a:r>
            </a:p>
          </p:txBody>
        </p:sp>
        <p:sp>
          <p:nvSpPr>
            <p:cNvPr id="60" name="Lorem ipsum dolor sit amet, consectetur adipiscing elit, sed do eiusmod tempor incididunt ut labore et dolore magna reprehenderit in voluptate velit esse cillum.">
              <a:extLst>
                <a:ext uri="{FF2B5EF4-FFF2-40B4-BE49-F238E27FC236}">
                  <a16:creationId xmlns:a16="http://schemas.microsoft.com/office/drawing/2014/main" id="{DD5E01B6-0E5C-4389-27CF-8A0A5CC978A8}"/>
                </a:ext>
              </a:extLst>
            </p:cNvPr>
            <p:cNvSpPr txBox="1"/>
            <p:nvPr/>
          </p:nvSpPr>
          <p:spPr>
            <a:xfrm flipH="1">
              <a:off x="2832832" y="2321359"/>
              <a:ext cx="3170728" cy="14025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t">
              <a:sp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To identify the best fit, I tested these three powerful classifiers:</a:t>
              </a:r>
            </a:p>
            <a:p>
              <a:pPr marL="0" marR="0" lvl="0" indent="0" algn="l" defTabSz="109728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✅ Logistic Regression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🌲 Random Forest 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📈 Support Vector Machine (SVM)</a:t>
              </a:r>
            </a:p>
            <a:p>
              <a:pPr marL="0" marR="0" lvl="0" indent="0" algn="l" defTabSz="109728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  <a:p>
              <a:pPr marL="0" marR="0" lvl="0" indent="0" algn="l" defTabSz="1097280" rtl="0" eaLnBrk="1" fontAlgn="auto" latinLnBrk="0" hangingPunct="1">
                <a:lnSpc>
                  <a:spcPts val="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IN" sz="1400" dirty="0">
                <a:solidFill>
                  <a:srgbClr val="E7E6E6">
                    <a:lumMod val="50000"/>
                  </a:srgbClr>
                </a:solidFill>
                <a:latin typeface="Tw Cen MT" panose="020B0602020104020603" pitchFamily="34" charset="0"/>
                <a:ea typeface="Roboto"/>
              </a:endParaRPr>
            </a:p>
            <a:p>
              <a:pPr marL="0" marR="0" lvl="0" indent="0" algn="l" defTabSz="1097280" rtl="0" eaLnBrk="1" fontAlgn="auto" latinLnBrk="0" hangingPunct="1">
                <a:lnSpc>
                  <a:spcPts val="1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Tw Cen MT" panose="020B0602020104020603" pitchFamily="34" charset="0"/>
                  <a:ea typeface="Roboto"/>
                  <a:cs typeface="+mn-cs"/>
                </a:rPr>
                <a:t>All models were initialized with basic parameters &amp; verified for correct setup. 🛠️🧪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Tw Cen MT" panose="020B0602020104020603" pitchFamily="34" charset="0"/>
                <a:ea typeface="Roboto"/>
                <a:cs typeface="+mn-cs"/>
              </a:endParaRPr>
            </a:p>
          </p:txBody>
        </p:sp>
        <p:sp>
          <p:nvSpPr>
            <p:cNvPr id="61" name=".01">
              <a:extLst>
                <a:ext uri="{FF2B5EF4-FFF2-40B4-BE49-F238E27FC236}">
                  <a16:creationId xmlns:a16="http://schemas.microsoft.com/office/drawing/2014/main" id="{1D24E996-614A-C24A-17EF-05254DFA357F}"/>
                </a:ext>
              </a:extLst>
            </p:cNvPr>
            <p:cNvSpPr txBox="1"/>
            <p:nvPr/>
          </p:nvSpPr>
          <p:spPr>
            <a:xfrm flipH="1">
              <a:off x="2832834" y="2031220"/>
              <a:ext cx="2429015" cy="292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0960" tIns="60960" rIns="60960" bIns="60960" numCol="1" anchor="ctr">
              <a:spAutoFit/>
            </a:bodyPr>
            <a:lstStyle>
              <a:lvl1pPr>
                <a:lnSpc>
                  <a:spcPct val="90000"/>
                </a:lnSpc>
                <a:defRPr sz="4000" baseline="0">
                  <a:solidFill>
                    <a:srgbClr val="2F3235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 marL="0" marR="0" lvl="0" indent="0" algn="l" defTabSz="109728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Black Ops One" panose="02000000000000000000" pitchFamily="2" charset="0"/>
                  <a:ea typeface="Roboto Medium"/>
                  <a:sym typeface="Roboto Medium"/>
                </a:rPr>
                <a:t>⚙️ Models Explored for Training:</a:t>
              </a:r>
            </a:p>
          </p:txBody>
        </p:sp>
      </p:grpSp>
      <p:sp>
        <p:nvSpPr>
          <p:cNvPr id="78" name="Text 0">
            <a:extLst>
              <a:ext uri="{FF2B5EF4-FFF2-40B4-BE49-F238E27FC236}">
                <a16:creationId xmlns:a16="http://schemas.microsoft.com/office/drawing/2014/main" id="{059C4671-3370-02DE-3767-C38F60EEF7BE}"/>
              </a:ext>
            </a:extLst>
          </p:cNvPr>
          <p:cNvSpPr/>
          <p:nvPr/>
        </p:nvSpPr>
        <p:spPr>
          <a:xfrm>
            <a:off x="292323" y="139083"/>
            <a:ext cx="7492854" cy="689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Russo One" panose="02000503050000020004" pitchFamily="2" charset="0"/>
                <a:ea typeface="+mn-ea"/>
                <a:cs typeface="+mn-cs"/>
              </a:rPr>
              <a:t> Selecting the Right Model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3E436E-E485-8A61-1A32-654CED7B63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6"/>
          <a:stretch/>
        </p:blipFill>
        <p:spPr>
          <a:xfrm>
            <a:off x="8457376" y="1420739"/>
            <a:ext cx="5526902" cy="50334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32235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_Office 佈景主題">
  <a:themeElements>
    <a:clrScheme name="Custom 1">
      <a:dk1>
        <a:srgbClr val="000000"/>
      </a:dk1>
      <a:lt1>
        <a:srgbClr val="FFFFFF"/>
      </a:lt1>
      <a:dk2>
        <a:srgbClr val="0C693D"/>
      </a:dk2>
      <a:lt2>
        <a:srgbClr val="E7E6E6"/>
      </a:lt2>
      <a:accent1>
        <a:srgbClr val="596BEB"/>
      </a:accent1>
      <a:accent2>
        <a:srgbClr val="FB4A56"/>
      </a:accent2>
      <a:accent3>
        <a:srgbClr val="FE9034"/>
      </a:accent3>
      <a:accent4>
        <a:srgbClr val="1AAB63"/>
      </a:accent4>
      <a:accent5>
        <a:srgbClr val="D1D9ED"/>
      </a:accent5>
      <a:accent6>
        <a:srgbClr val="7F7F7F"/>
      </a:accent6>
      <a:hlink>
        <a:srgbClr val="005E54"/>
      </a:hlink>
      <a:folHlink>
        <a:srgbClr val="009192"/>
      </a:folHlink>
    </a:clrScheme>
    <a:fontScheme name="31wfyfbi">
      <a:majorFont>
        <a:latin typeface="Roboto" panose="020F0302020204030204"/>
        <a:ea typeface="Roboto"/>
        <a:cs typeface=""/>
      </a:majorFont>
      <a:minorFont>
        <a:latin typeface="Roboto" panose="020F0502020204030204"/>
        <a:ea typeface="Robo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Custom 1">
      <a:dk1>
        <a:srgbClr val="000000"/>
      </a:dk1>
      <a:lt1>
        <a:srgbClr val="FFFFFF"/>
      </a:lt1>
      <a:dk2>
        <a:srgbClr val="0C693D"/>
      </a:dk2>
      <a:lt2>
        <a:srgbClr val="E7E6E6"/>
      </a:lt2>
      <a:accent1>
        <a:srgbClr val="596BEB"/>
      </a:accent1>
      <a:accent2>
        <a:srgbClr val="FB4A56"/>
      </a:accent2>
      <a:accent3>
        <a:srgbClr val="FE9034"/>
      </a:accent3>
      <a:accent4>
        <a:srgbClr val="1AAB63"/>
      </a:accent4>
      <a:accent5>
        <a:srgbClr val="D1D9ED"/>
      </a:accent5>
      <a:accent6>
        <a:srgbClr val="7F7F7F"/>
      </a:accent6>
      <a:hlink>
        <a:srgbClr val="005E54"/>
      </a:hlink>
      <a:folHlink>
        <a:srgbClr val="009192"/>
      </a:folHlink>
    </a:clrScheme>
    <a:fontScheme name="31wfyfbi">
      <a:majorFont>
        <a:latin typeface="Roboto" panose="020F0302020204030204"/>
        <a:ea typeface="Roboto"/>
        <a:cs typeface=""/>
      </a:majorFont>
      <a:minorFont>
        <a:latin typeface="Roboto" panose="020F0502020204030204"/>
        <a:ea typeface="Robo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Custom 242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8881"/>
      </a:accent1>
      <a:accent2>
        <a:srgbClr val="02BBD6"/>
      </a:accent2>
      <a:accent3>
        <a:srgbClr val="5151AB"/>
      </a:accent3>
      <a:accent4>
        <a:srgbClr val="F76927"/>
      </a:accent4>
      <a:accent5>
        <a:srgbClr val="78B832"/>
      </a:accent5>
      <a:accent6>
        <a:srgbClr val="EC3E35"/>
      </a:accent6>
      <a:hlink>
        <a:srgbClr val="0097A7"/>
      </a:hlink>
      <a:folHlink>
        <a:srgbClr val="0097A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6_Office Theme">
  <a:themeElements>
    <a:clrScheme name="Single slid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297FD5"/>
      </a:accent1>
      <a:accent2>
        <a:srgbClr val="FFC000"/>
      </a:accent2>
      <a:accent3>
        <a:srgbClr val="34885A"/>
      </a:accent3>
      <a:accent4>
        <a:srgbClr val="E51B1B"/>
      </a:accent4>
      <a:accent5>
        <a:srgbClr val="9454C3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8_Office Theme">
  <a:themeElements>
    <a:clrScheme name="Custom 242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8881"/>
      </a:accent1>
      <a:accent2>
        <a:srgbClr val="02BBD6"/>
      </a:accent2>
      <a:accent3>
        <a:srgbClr val="5151AB"/>
      </a:accent3>
      <a:accent4>
        <a:srgbClr val="F76927"/>
      </a:accent4>
      <a:accent5>
        <a:srgbClr val="78B832"/>
      </a:accent5>
      <a:accent6>
        <a:srgbClr val="EC3E35"/>
      </a:accent6>
      <a:hlink>
        <a:srgbClr val="0097A7"/>
      </a:hlink>
      <a:folHlink>
        <a:srgbClr val="0097A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5_Office Theme">
  <a:themeElements>
    <a:clrScheme name="infographics pp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4B2E4"/>
      </a:accent1>
      <a:accent2>
        <a:srgbClr val="065381"/>
      </a:accent2>
      <a:accent3>
        <a:srgbClr val="8B103E"/>
      </a:accent3>
      <a:accent4>
        <a:srgbClr val="E34856"/>
      </a:accent4>
      <a:accent5>
        <a:srgbClr val="FE912A"/>
      </a:accent5>
      <a:accent6>
        <a:srgbClr val="64D0DA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30014-modern-corporate-template-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1429</TotalTime>
  <Words>2494</Words>
  <Application>Microsoft Office PowerPoint</Application>
  <PresentationFormat>Custom</PresentationFormat>
  <Paragraphs>400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16</vt:i4>
      </vt:variant>
    </vt:vector>
  </HeadingPairs>
  <TitlesOfParts>
    <vt:vector size="48" baseType="lpstr">
      <vt:lpstr>Montserrat Bold</vt:lpstr>
      <vt:lpstr>Merriweather Bold</vt:lpstr>
      <vt:lpstr>Aharoni</vt:lpstr>
      <vt:lpstr>Symbol</vt:lpstr>
      <vt:lpstr>Russo One</vt:lpstr>
      <vt:lpstr>Tw Cen MT</vt:lpstr>
      <vt:lpstr>Open Sans</vt:lpstr>
      <vt:lpstr>Consolas</vt:lpstr>
      <vt:lpstr>Nunito Semi Bold</vt:lpstr>
      <vt:lpstr>Lato</vt:lpstr>
      <vt:lpstr>Calibri</vt:lpstr>
      <vt:lpstr>Arial</vt:lpstr>
      <vt:lpstr>Roboto Light</vt:lpstr>
      <vt:lpstr>Roboto</vt:lpstr>
      <vt:lpstr>Cinzel Black</vt:lpstr>
      <vt:lpstr>Wingdings</vt:lpstr>
      <vt:lpstr>Sitka Text</vt:lpstr>
      <vt:lpstr>PT Sans Bold</vt:lpstr>
      <vt:lpstr>PT Sans</vt:lpstr>
      <vt:lpstr>Black Ops One</vt:lpstr>
      <vt:lpstr>Calibri Light</vt:lpstr>
      <vt:lpstr>Lora</vt:lpstr>
      <vt:lpstr>Office Theme</vt:lpstr>
      <vt:lpstr>Office 佈景主題</vt:lpstr>
      <vt:lpstr>1_Office Theme</vt:lpstr>
      <vt:lpstr>7_Office Theme</vt:lpstr>
      <vt:lpstr>6_Office Theme</vt:lpstr>
      <vt:lpstr>8_Office Theme</vt:lpstr>
      <vt:lpstr>2_Office Theme</vt:lpstr>
      <vt:lpstr>5_Office Theme</vt:lpstr>
      <vt:lpstr>30014-modern-corporate-template-1</vt:lpstr>
      <vt:lpstr>1_Office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LENOVO LAPTOP</cp:lastModifiedBy>
  <cp:revision>18</cp:revision>
  <dcterms:created xsi:type="dcterms:W3CDTF">2025-04-22T07:24:38Z</dcterms:created>
  <dcterms:modified xsi:type="dcterms:W3CDTF">2025-04-26T07:37:24Z</dcterms:modified>
</cp:coreProperties>
</file>